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58" r:id="rId3"/>
    <p:sldId id="291" r:id="rId4"/>
    <p:sldId id="289" r:id="rId5"/>
    <p:sldId id="290" r:id="rId6"/>
    <p:sldId id="284" r:id="rId7"/>
    <p:sldId id="283" r:id="rId8"/>
    <p:sldId id="285" r:id="rId9"/>
    <p:sldId id="286" r:id="rId10"/>
    <p:sldId id="287" r:id="rId11"/>
    <p:sldId id="282" r:id="rId12"/>
    <p:sldId id="292" r:id="rId13"/>
    <p:sldId id="288" r:id="rId14"/>
    <p:sldId id="27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Необходимо пройти</c:v>
                </c:pt>
              </c:strCache>
            </c:strRef>
          </c:tx>
          <c:dLbls>
            <c:dLbl>
              <c:idx val="0"/>
              <c:layout>
                <c:manualLayout>
                  <c:x val="4.1666666666666692E-3"/>
                  <c:y val="0.4593750000000001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Поступило заявлений</c:v>
                </c:pt>
              </c:strCache>
            </c:strRef>
          </c:tx>
          <c:dLbls>
            <c:dLbl>
              <c:idx val="0"/>
              <c:layout>
                <c:manualLayout>
                  <c:x val="2.0833333333333355E-3"/>
                  <c:y val="0.12500000000000011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Пройдено</c:v>
                </c:pt>
              </c:strCache>
            </c:strRef>
          </c:tx>
          <c:dLbls>
            <c:dLbl>
              <c:idx val="0"/>
              <c:layout>
                <c:manualLayout>
                  <c:x val="-3.3936539637986255E-3"/>
                  <c:y val="6.863522912338430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Приостановлено (из них:)</c:v>
                </c:pt>
              </c:strCache>
            </c:strRef>
          </c:tx>
          <c:dLbls>
            <c:dLbl>
              <c:idx val="0"/>
              <c:layout>
                <c:manualLayout>
                  <c:x val="-1.4281730181006876E-3"/>
                  <c:y val="0.11155632267886807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прекращено</c:v>
                </c:pt>
              </c:strCache>
            </c:strRef>
          </c:tx>
          <c:dLbls>
            <c:dLbl>
              <c:idx val="0"/>
              <c:layout>
                <c:manualLayout>
                  <c:x val="-2.0834973753280856E-3"/>
                  <c:y val="8.125000000000003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axId val="83336192"/>
        <c:axId val="79893248"/>
      </c:barChart>
      <c:catAx>
        <c:axId val="83336192"/>
        <c:scaling>
          <c:orientation val="minMax"/>
        </c:scaling>
        <c:axPos val="b"/>
        <c:numFmt formatCode="General" sourceLinked="1"/>
        <c:tickLblPos val="nextTo"/>
        <c:crossAx val="79893248"/>
        <c:crosses val="autoZero"/>
        <c:auto val="1"/>
        <c:lblAlgn val="ctr"/>
        <c:lblOffset val="100"/>
      </c:catAx>
      <c:valAx>
        <c:axId val="79893248"/>
        <c:scaling>
          <c:orientation val="minMax"/>
        </c:scaling>
        <c:axPos val="l"/>
        <c:majorGridlines/>
        <c:numFmt formatCode="General" sourceLinked="1"/>
        <c:tickLblPos val="nextTo"/>
        <c:crossAx val="833361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i="1">
              <a:solidFill>
                <a:srgbClr val="FFFF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5E733-D722-4FFA-8A72-8B1E3EF10E57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D8290-4989-4DCD-B0F0-BD605E775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5916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5173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4431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3688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81AA5-F22C-4734-AF04-971EFFF9071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5" y="8685224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05" tIns="47011" rIns="90405" bIns="4701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AC5391-DFB4-4D0D-A5D6-2B4E4029D62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78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5916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5173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4431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3688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81AA5-F22C-4734-AF04-971EFFF9071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5" y="8685224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05" tIns="47011" rIns="90405" bIns="4701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AC5391-DFB4-4D0D-A5D6-2B4E4029D62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78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5916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5173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4431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3688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81AA5-F22C-4734-AF04-971EFFF9071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5" y="8685224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05" tIns="47011" rIns="90405" bIns="4701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AC5391-DFB4-4D0D-A5D6-2B4E4029D62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7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5916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5173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4431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3688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81AA5-F22C-4734-AF04-971EFFF9071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5" y="8685224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05" tIns="47011" rIns="90405" bIns="4701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AC5391-DFB4-4D0D-A5D6-2B4E4029D62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7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5916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5173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4431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3688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81AA5-F22C-4734-AF04-971EFFF9071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5" y="8685224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05" tIns="47011" rIns="90405" bIns="4701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AC5391-DFB4-4D0D-A5D6-2B4E4029D62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7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5916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5173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4431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3688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81AA5-F22C-4734-AF04-971EFFF9071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5" y="8685224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05" tIns="47011" rIns="90405" bIns="4701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AC5391-DFB4-4D0D-A5D6-2B4E4029D62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7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5916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5173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4431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3688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81AA5-F22C-4734-AF04-971EFFF9071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5" y="8685224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05" tIns="47011" rIns="90405" bIns="4701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AC5391-DFB4-4D0D-A5D6-2B4E4029D62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7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5916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5173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4431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3688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81AA5-F22C-4734-AF04-971EFFF9071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5" y="8685224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05" tIns="47011" rIns="90405" bIns="4701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AC5391-DFB4-4D0D-A5D6-2B4E4029D62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7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5916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5173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4431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3688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81AA5-F22C-4734-AF04-971EFFF9071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5" y="8685224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05" tIns="47011" rIns="90405" bIns="4701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AC5391-DFB4-4D0D-A5D6-2B4E4029D62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7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5916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5173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4431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3688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81AA5-F22C-4734-AF04-971EFFF9071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5" y="8685224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05" tIns="47011" rIns="90405" bIns="4701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AC5391-DFB4-4D0D-A5D6-2B4E4029D62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78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5916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5173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4431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3688" indent="-229629" defTabSz="45128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8515" algn="l"/>
                <a:tab pos="1837030" algn="l"/>
                <a:tab pos="2755544" algn="l"/>
                <a:tab pos="3674059" algn="l"/>
                <a:tab pos="4592574" algn="l"/>
                <a:tab pos="5511089" algn="l"/>
                <a:tab pos="6429604" algn="l"/>
                <a:tab pos="7348118" algn="l"/>
                <a:tab pos="8266633" algn="l"/>
                <a:tab pos="9185148" algn="l"/>
                <a:tab pos="1010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81AA5-F22C-4734-AF04-971EFFF9071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5" y="8685224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05" tIns="47011" rIns="90405" bIns="4701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AC5391-DFB4-4D0D-A5D6-2B4E4029D62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7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5.gif"/><Relationship Id="rId5" Type="http://schemas.openxmlformats.org/officeDocument/2006/relationships/image" Target="../media/image8.png"/><Relationship Id="rId10" Type="http://schemas.openxmlformats.org/officeDocument/2006/relationships/image" Target="../media/image24.gif"/><Relationship Id="rId4" Type="http://schemas.openxmlformats.org/officeDocument/2006/relationships/image" Target="../media/image7.jpeg"/><Relationship Id="rId9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openxmlformats.org/officeDocument/2006/relationships/image" Target="../media/image17.jpeg"/><Relationship Id="rId4" Type="http://schemas.openxmlformats.org/officeDocument/2006/relationships/image" Target="../media/image7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3687" y="0"/>
            <a:ext cx="9457092" cy="525483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3094" y="1654969"/>
            <a:ext cx="4272597" cy="361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6885" y="82153"/>
            <a:ext cx="1084518" cy="148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30" y="65485"/>
            <a:ext cx="1174994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169671" y="1790358"/>
            <a:ext cx="6418946" cy="35317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68571" tIns="34285" rIns="68571" bIns="34285">
            <a:spAutoFit/>
          </a:bodyPr>
          <a:lstStyle/>
          <a:p>
            <a:pPr algn="ctr">
              <a:defRPr/>
            </a:pPr>
            <a:r>
              <a:rPr lang="ru-RU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>
              <a:defRPr/>
            </a:pPr>
            <a:r>
              <a:rPr lang="ru-RU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специалиста отдела нормативно-технического управления надзорной деятельности и профилактической работы Главного управления МЧС России </a:t>
            </a:r>
          </a:p>
          <a:p>
            <a:pPr algn="ctr">
              <a:defRPr/>
            </a:pPr>
            <a:r>
              <a:rPr lang="ru-RU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Ямало-Ненецкому автономному округу </a:t>
            </a:r>
          </a:p>
          <a:p>
            <a:pPr algn="ctr">
              <a:defRPr/>
            </a:pPr>
            <a:r>
              <a:rPr lang="ru-RU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капитана </a:t>
            </a:r>
            <a:r>
              <a:rPr lang="ru-RU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службы А.А. Капустина</a:t>
            </a:r>
          </a:p>
          <a:p>
            <a:pPr algn="ctr">
              <a:defRPr/>
            </a:pPr>
            <a:endParaRPr lang="ru-RU" dirty="0">
              <a:ln w="0">
                <a:solidFill>
                  <a:srgbClr val="0070C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«Прохождение процедуры периодического подтверждения соответствия лицензиатов лицензионным требованиям»</a:t>
            </a:r>
            <a:r>
              <a:rPr lang="ru-RU" sz="27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n w="0">
                <a:solidFill>
                  <a:srgbClr val="0070C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080808"/>
              </a:solidFill>
              <a:effectLst>
                <a:glow rad="228600">
                  <a:schemeClr val="accent3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TextBox 1"/>
          <p:cNvSpPr txBox="1">
            <a:spLocks noChangeArrowheads="1"/>
          </p:cNvSpPr>
          <p:nvPr/>
        </p:nvSpPr>
        <p:spPr bwMode="auto">
          <a:xfrm>
            <a:off x="642854" y="3461148"/>
            <a:ext cx="6534490" cy="34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1" tIns="34285" rIns="68571" bIns="34285">
            <a:spAutoFit/>
          </a:bodyPr>
          <a:lstStyle/>
          <a:p>
            <a:endParaRPr lang="ru-RU" altLang="ru-RU"/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5712" y="51470"/>
            <a:ext cx="1160784" cy="11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211710"/>
            <a:ext cx="4499992" cy="25922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58"/>
          <a:stretch>
            <a:fillRect/>
          </a:stretch>
        </p:blipFill>
        <p:spPr bwMode="auto">
          <a:xfrm>
            <a:off x="-11904" y="0"/>
            <a:ext cx="91547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42" r="883" b="57095"/>
          <a:stretch>
            <a:fillRect/>
          </a:stretch>
        </p:blipFill>
        <p:spPr bwMode="auto">
          <a:xfrm>
            <a:off x="-11905" y="844156"/>
            <a:ext cx="9166619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073" y="51470"/>
            <a:ext cx="7721852" cy="83317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Основания для прекращения действия лицензии по результатам прохождения процедуры периодического подтверждения соответствия лицензионным требованиям</a:t>
            </a:r>
            <a:endParaRPr lang="ru-RU" sz="16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pic>
        <p:nvPicPr>
          <p:cNvPr id="25605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05" y="4948238"/>
            <a:ext cx="301546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559" y="4948238"/>
            <a:ext cx="307498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40" y="4948238"/>
            <a:ext cx="306427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73" y="51470"/>
            <a:ext cx="744311" cy="7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6941" y="41995"/>
            <a:ext cx="729555" cy="7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676456" y="4731990"/>
            <a:ext cx="46754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081537">
            <a:off x="2222745" y="1927606"/>
            <a:ext cx="720080" cy="2880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267744" y="2787774"/>
            <a:ext cx="720080" cy="2880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367213">
            <a:off x="2223413" y="3667681"/>
            <a:ext cx="720080" cy="2880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131840" y="1419622"/>
            <a:ext cx="5760640" cy="792088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131840" y="149163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ч. 11, ст. 20 Федерального закона от 04.05.2011 № 99-ФЗ (</a:t>
            </a:r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заявление ЛО в суд об аннулировании лицензии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2571750"/>
            <a:ext cx="5760640" cy="648072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131840" y="2573491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 6, ч. 13, ст. 20 Федерального закона от 04.05.2011 № 99-ФЗ (</a:t>
            </a:r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действие лицензии прекращается ЛО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31840" y="3579862"/>
            <a:ext cx="5760640" cy="720080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131840" y="357986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 7, ч. 13, ст. 20 Федерального закона от 04.05.2011 № 99-ФЗ (</a:t>
            </a:r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действие лицензии прекращается ЛО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7504" y="1923678"/>
            <a:ext cx="2088232" cy="2016224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26" name="Picture 2" descr="C:\Users\User\Desktop\20.03.2024-22.03.2024 (сбор УНДиПР)\Картинки\licenziya_mchs_usluga-800x800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995686"/>
            <a:ext cx="1847280" cy="1847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4499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211710"/>
            <a:ext cx="4499992" cy="25922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58"/>
          <a:stretch>
            <a:fillRect/>
          </a:stretch>
        </p:blipFill>
        <p:spPr bwMode="auto">
          <a:xfrm>
            <a:off x="-11904" y="0"/>
            <a:ext cx="91547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42" r="883" b="57095"/>
          <a:stretch>
            <a:fillRect/>
          </a:stretch>
        </p:blipFill>
        <p:spPr bwMode="auto">
          <a:xfrm>
            <a:off x="-11905" y="844156"/>
            <a:ext cx="9166619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073" y="112585"/>
            <a:ext cx="7721852" cy="58695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Государственная пошлина за оказание государственных услуг по лицензированию деятельности в области пожарной безопасности</a:t>
            </a:r>
            <a:endParaRPr lang="ru-RU" sz="16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pic>
        <p:nvPicPr>
          <p:cNvPr id="25605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05" y="4948238"/>
            <a:ext cx="301546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559" y="4948238"/>
            <a:ext cx="307498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40" y="4948238"/>
            <a:ext cx="306427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76456" y="4731990"/>
            <a:ext cx="46754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73" y="51470"/>
            <a:ext cx="744311" cy="7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6941" y="41995"/>
            <a:ext cx="729555" cy="7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0" y="2211710"/>
            <a:ext cx="5508104" cy="2520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1131590"/>
            <a:ext cx="55081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23.12.2023 № 2269 «О внесении изменений в постановление Правительства РФ от 12.03.2022 № 353»</a:t>
            </a:r>
          </a:p>
          <a:p>
            <a:pPr algn="ctr"/>
            <a:endParaRPr lang="ru-RU" sz="1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составляет:</a:t>
            </a:r>
          </a:p>
          <a:p>
            <a:pPr algn="just">
              <a:buFontTx/>
              <a:buChar char="-"/>
            </a:pPr>
            <a:r>
              <a:rPr lang="ru-RU" sz="1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предоставление лицензии – 7 500 руб.;</a:t>
            </a:r>
          </a:p>
          <a:p>
            <a:pPr algn="just">
              <a:buFontTx/>
              <a:buChar char="-"/>
            </a:pP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в реестр лицензий, в отношении адреса (</a:t>
            </a:r>
            <a:r>
              <a:rPr lang="ru-RU" sz="1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мест осуществления лицензируемого вида деятельности, а также в отношении перечня выполняемых работ (оказываемых услуг), составляющих лицензируемый вид деятельности – 3 500 руб.;</a:t>
            </a:r>
          </a:p>
          <a:p>
            <a:pPr algn="just">
              <a:buFontTx/>
              <a:buChar char="-"/>
            </a:pP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в реестр лицензий в других случаях – 750 руб. (ст. 333.33 НК РФ).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7" name="Picture 1" descr="C:\Users\User\Desktop\20.03.2024-22.03.2024 (сбор УНДиПР)\-5222005510209919014_1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1203598"/>
            <a:ext cx="2886413" cy="3446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4499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211710"/>
            <a:ext cx="4499992" cy="25922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58"/>
          <a:stretch>
            <a:fillRect/>
          </a:stretch>
        </p:blipFill>
        <p:spPr bwMode="auto">
          <a:xfrm>
            <a:off x="-11904" y="0"/>
            <a:ext cx="91547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42" r="883" b="57095"/>
          <a:stretch>
            <a:fillRect/>
          </a:stretch>
        </p:blipFill>
        <p:spPr bwMode="auto">
          <a:xfrm>
            <a:off x="-11905" y="844156"/>
            <a:ext cx="9166619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3568" y="214791"/>
            <a:ext cx="7721852" cy="34073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Дополнительные условия осуществления лицензируемой деятельности</a:t>
            </a:r>
            <a:endParaRPr lang="ru-RU" sz="16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pic>
        <p:nvPicPr>
          <p:cNvPr id="25605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05" y="4948238"/>
            <a:ext cx="301546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559" y="4948238"/>
            <a:ext cx="307498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40" y="4948238"/>
            <a:ext cx="306427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73" y="51470"/>
            <a:ext cx="744311" cy="7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6941" y="41995"/>
            <a:ext cx="729555" cy="7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496" y="1059582"/>
          <a:ext cx="9069183" cy="381642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244733"/>
                <a:gridCol w="1532131"/>
                <a:gridCol w="1292319"/>
              </a:tblGrid>
              <a:tr h="445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вид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вид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19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Заявление о внесении изменений в реестр лицензий на осуществление отдельных видов деятельности подается в лицензирующий орган </a:t>
                      </a:r>
                      <a:r>
                        <a:rPr lang="ru-RU" sz="12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течение десяти рабочих дней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 дня возникновения обстоятельств, вызвавших необходимость внесения изменений в реестр лицензий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426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Уведомление о начале выполнения работ (оказания услуг), составляющих лицензируемый вид </a:t>
                      </a:r>
                      <a:r>
                        <a:rPr lang="ru-RU" sz="12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 </a:t>
                      </a:r>
                      <a:r>
                        <a:rPr lang="ru-RU" sz="12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(не позднее 5 рабочих с дней с момента подписания договора (контракта)</a:t>
                      </a:r>
                      <a:r>
                        <a:rPr lang="ru-RU" sz="1200" b="1" i="1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либо до начала фактического осуществления)</a:t>
                      </a:r>
                      <a:endParaRPr lang="ru-RU" sz="12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322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Уведомление об </a:t>
                      </a:r>
                      <a:r>
                        <a:rPr lang="ru-RU" sz="12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окончании </a:t>
                      </a:r>
                      <a:r>
                        <a:rPr lang="ru-RU" sz="12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выполнения работ (оказания услуг), составляющих лицензируемый вид </a:t>
                      </a:r>
                      <a:r>
                        <a:rPr lang="ru-RU" sz="12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 </a:t>
                      </a:r>
                      <a:r>
                        <a:rPr lang="ru-RU" sz="12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(не позднее 5 рабочих с дней с момента окончания</a:t>
                      </a:r>
                      <a:r>
                        <a:rPr lang="ru-RU" sz="1200" b="1" i="1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выполнения работ (</a:t>
                      </a:r>
                      <a:r>
                        <a:rPr lang="ru-RU" sz="1200" b="1" i="1" u="sng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оказания услуг))</a:t>
                      </a:r>
                      <a:endParaRPr lang="ru-RU" sz="1200" b="0" i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2" descr="G:\РАСПЕЧАТАТЬ\Сбор (31.10.2022-04.11.2022)\Внесение изменени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1563638"/>
            <a:ext cx="1080120" cy="1080120"/>
          </a:xfrm>
          <a:prstGeom prst="rect">
            <a:avLst/>
          </a:prstGeom>
          <a:noFill/>
        </p:spPr>
      </p:pic>
      <p:pic>
        <p:nvPicPr>
          <p:cNvPr id="1026" name="Picture 2" descr="G:\20.03.2024-22.03.2024 (сбор УНДиПР)\Уведомления (1 вид начало)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4858" y="2715766"/>
            <a:ext cx="1047502" cy="1047502"/>
          </a:xfrm>
          <a:prstGeom prst="rect">
            <a:avLst/>
          </a:prstGeom>
          <a:noFill/>
        </p:spPr>
      </p:pic>
      <p:pic>
        <p:nvPicPr>
          <p:cNvPr id="1027" name="Picture 3" descr="G:\20.03.2024-22.03.2024 (сбор УНДиПР)\Уведомления (1 вид окончание)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795886"/>
            <a:ext cx="1065039" cy="1065039"/>
          </a:xfrm>
          <a:prstGeom prst="rect">
            <a:avLst/>
          </a:prstGeom>
          <a:noFill/>
        </p:spPr>
      </p:pic>
      <p:pic>
        <p:nvPicPr>
          <p:cNvPr id="1028" name="Picture 4" descr="G:\20.03.2024-22.03.2024 (сбор УНДиПР)\Уведомления (2 вид начало)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0392" y="2715766"/>
            <a:ext cx="994098" cy="994098"/>
          </a:xfrm>
          <a:prstGeom prst="rect">
            <a:avLst/>
          </a:prstGeom>
          <a:noFill/>
        </p:spPr>
      </p:pic>
      <p:pic>
        <p:nvPicPr>
          <p:cNvPr id="1029" name="Picture 5" descr="G:\20.03.2024-22.03.2024 (сбор УНДиПР)\Уведомления (2 вид окончание)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360" y="3795886"/>
            <a:ext cx="1080120" cy="108012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76456" y="4731990"/>
            <a:ext cx="46754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G:\20.03.2024-22.03.2024 (сбор УНДиПР)\Внесение изменений (2 вид)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1563638"/>
            <a:ext cx="1094358" cy="1094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4499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211710"/>
            <a:ext cx="4499992" cy="25922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58"/>
          <a:stretch>
            <a:fillRect/>
          </a:stretch>
        </p:blipFill>
        <p:spPr bwMode="auto">
          <a:xfrm>
            <a:off x="-11904" y="0"/>
            <a:ext cx="91547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42" r="883" b="57095"/>
          <a:stretch>
            <a:fillRect/>
          </a:stretch>
        </p:blipFill>
        <p:spPr bwMode="auto">
          <a:xfrm>
            <a:off x="-11905" y="844156"/>
            <a:ext cx="9166619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073" y="51470"/>
            <a:ext cx="7721852" cy="58695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Ссылка для подачи заявления на прохождение процедуры периодического подтверждения соответствия лицензионным требованиям в 2024 году</a:t>
            </a:r>
            <a:endParaRPr lang="ru-RU" sz="16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pic>
        <p:nvPicPr>
          <p:cNvPr id="25605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05" y="4948238"/>
            <a:ext cx="301546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559" y="4948238"/>
            <a:ext cx="307498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40" y="4948238"/>
            <a:ext cx="306427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73" y="51470"/>
            <a:ext cx="744311" cy="7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6941" y="41995"/>
            <a:ext cx="729555" cy="7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 descr="G:\20.03.2024-22.03.2024 (сбор УНДиПР)\ППСЛТ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2139702"/>
            <a:ext cx="1296144" cy="1296144"/>
          </a:xfrm>
          <a:prstGeom prst="rect">
            <a:avLst/>
          </a:prstGeom>
          <a:noFill/>
        </p:spPr>
      </p:pic>
      <p:pic>
        <p:nvPicPr>
          <p:cNvPr id="104452" name="Picture 4" descr="G:\20.03.2024-22.03.2024 (сбор УНДиПР)\Screenshot_20240318_14383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31590"/>
            <a:ext cx="1914674" cy="372387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76456" y="4731990"/>
            <a:ext cx="46754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267744" y="1059582"/>
          <a:ext cx="5472609" cy="38455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24203"/>
                <a:gridCol w="1824203"/>
                <a:gridCol w="1824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Мелиус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Энергопрогресс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Приуралья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Спецтеплосервис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Автоматикасервис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«Ноябрьская</a:t>
                      </a:r>
                      <a:r>
                        <a:rPr lang="ru-RU" sz="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парогазовая электрическая станция» </a:t>
                      </a:r>
                    </a:p>
                    <a:p>
                      <a:pPr algn="ctr"/>
                      <a:r>
                        <a:rPr lang="ru-RU" sz="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Друшляк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И.В.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</a:t>
                      </a:r>
                      <a:r>
                        <a:rPr lang="ru-RU" sz="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вид)</a:t>
                      </a:r>
                      <a:endParaRPr lang="ru-RU" sz="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ИП Ушаков И.Л. 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МонолитСтрой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«Пантеон»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АрктикЭнергоСтрой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«Коммунэнергосервис-2»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Заполярпромгражданстрой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Ремстройсервис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ЧОС «Вымпел»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«Жилищный стандарт»</a:t>
                      </a:r>
                      <a:r>
                        <a:rPr lang="ru-RU" sz="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ЭксПром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«Электромонтаж»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Горстрой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</a:t>
                      </a:r>
                      <a:r>
                        <a:rPr lang="ru-RU" sz="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Техиндустрия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(1 и 2 виды)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«Системы контроля ПБ» 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НадымВентСтрой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СЗ «Антарес»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УралКомБур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БелТехСтрой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АО</a:t>
                      </a:r>
                      <a:r>
                        <a:rPr lang="ru-RU" sz="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Пурсвязь</a:t>
                      </a:r>
                      <a:r>
                        <a:rPr lang="ru-RU" sz="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«Автоматические системы безопасности» 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ПАО 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ЭиЭ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«Передвижная энергетика» 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Заварский</a:t>
                      </a:r>
                      <a:r>
                        <a:rPr lang="ru-RU" sz="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С.Ю.</a:t>
                      </a:r>
                    </a:p>
                    <a:p>
                      <a:pPr algn="ctr"/>
                      <a:r>
                        <a:rPr lang="ru-RU" sz="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МУП МО </a:t>
                      </a:r>
                      <a:r>
                        <a:rPr lang="ru-RU" sz="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г.Лабытнанги</a:t>
                      </a:r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«Комфорт» (2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«Полярный Урал»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</a:t>
                      </a:r>
                      <a:r>
                        <a:rPr lang="ru-RU" sz="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вид)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4499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3687" y="0"/>
            <a:ext cx="9457092" cy="525483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099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3094" y="1654969"/>
            <a:ext cx="4272597" cy="361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6885" y="82153"/>
            <a:ext cx="1084518" cy="148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30" y="51198"/>
            <a:ext cx="1174994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031356" y="1589406"/>
            <a:ext cx="6903637" cy="9002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68571" tIns="34285" rIns="68571" bIns="34285">
            <a:spAutoFit/>
          </a:bodyPr>
          <a:lstStyle/>
          <a:p>
            <a:pPr algn="ctr">
              <a:defRPr/>
            </a:pPr>
            <a:r>
              <a:rPr lang="ru-RU" sz="27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>
                  <a:glow rad="2286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>
                  <a:glow rad="2286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effectLst>
                <a:glow rad="228600">
                  <a:schemeClr val="tx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9671" y="1542594"/>
            <a:ext cx="6418946" cy="29931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68571" tIns="34285" rIns="68571" bIns="34285">
            <a:spAutoFit/>
          </a:bodyPr>
          <a:lstStyle/>
          <a:p>
            <a:pPr algn="ctr">
              <a:defRPr/>
            </a:pPr>
            <a:r>
              <a:rPr lang="ru-RU" sz="24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sz="2400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закончил,</a:t>
            </a:r>
            <a:endParaRPr lang="ru-RU" sz="2400" dirty="0">
              <a:ln w="0">
                <a:solidFill>
                  <a:srgbClr val="0070C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</a:t>
            </a:r>
            <a:r>
              <a:rPr lang="ru-RU" sz="24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2400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defRPr/>
            </a:pPr>
            <a:endParaRPr lang="ru-RU" sz="2400" dirty="0" smtClean="0">
              <a:ln w="0">
                <a:solidFill>
                  <a:srgbClr val="0070C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для консультирования по вопросам лицензирования деятельности в области пожарной безопасности:</a:t>
            </a:r>
          </a:p>
          <a:p>
            <a:pPr algn="ctr">
              <a:defRPr/>
            </a:pPr>
            <a:r>
              <a:rPr lang="ru-RU" sz="2000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Тел.: 8(34922)31703</a:t>
            </a:r>
          </a:p>
          <a:p>
            <a:pPr algn="ctr">
              <a:defRPr/>
            </a:pPr>
            <a:r>
              <a:rPr lang="en-US" sz="2000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ongk@bk.ru</a:t>
            </a:r>
            <a:r>
              <a:rPr lang="ru-RU" sz="2000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n w="0">
                <a:solidFill>
                  <a:srgbClr val="0070C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080808"/>
              </a:solidFill>
              <a:effectLst>
                <a:glow rad="228600">
                  <a:schemeClr val="accent3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7720" y="51470"/>
            <a:ext cx="1088776" cy="108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211710"/>
            <a:ext cx="4499992" cy="25922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58"/>
          <a:stretch>
            <a:fillRect/>
          </a:stretch>
        </p:blipFill>
        <p:spPr bwMode="auto">
          <a:xfrm>
            <a:off x="-11904" y="0"/>
            <a:ext cx="91547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42" r="883" b="57095"/>
          <a:stretch>
            <a:fillRect/>
          </a:stretch>
        </p:blipFill>
        <p:spPr bwMode="auto">
          <a:xfrm>
            <a:off x="-11905" y="844156"/>
            <a:ext cx="9166619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073" y="112585"/>
            <a:ext cx="7721852" cy="58695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Процедура прохождения периодического подтверждения соответствия лицензионным требованиям в области пожарной безопасности</a:t>
            </a:r>
            <a:endParaRPr lang="ru-RU" sz="16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pic>
        <p:nvPicPr>
          <p:cNvPr id="25605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05" y="4948238"/>
            <a:ext cx="301546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559" y="4948238"/>
            <a:ext cx="307498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40" y="4948238"/>
            <a:ext cx="306427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20472" y="4731990"/>
            <a:ext cx="32352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73" y="51470"/>
            <a:ext cx="744311" cy="7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6941" y="41995"/>
            <a:ext cx="729555" cy="7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0" y="2211710"/>
            <a:ext cx="5508104" cy="2520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1131590"/>
            <a:ext cx="55081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23.12.2023 № 2269 «О внесении изменений в постановление Правительства РФ от 12.03.2022 № 353»</a:t>
            </a:r>
          </a:p>
          <a:p>
            <a:pPr algn="ctr"/>
            <a:endParaRPr lang="ru-RU" sz="1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Периодическому подтверждению соответствия лицензионным требованиям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в 2024 году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подлежат лицензиаты, получившие лицензии на осуществление деятельности по тушению пожаров в населенных пунктах, на производственных объектах и объектах инфраструктуры (далее – 1 вид), а также на осуществление деятельности по монтажу, техническому обслуживанию и ремонту средств обеспечения пожарной безопасности зданий и сооружений (далее – 2 вид) с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01.01.2016 по 01.01.2018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(п. 10, прил. 16).</a:t>
            </a:r>
          </a:p>
          <a:p>
            <a:pPr algn="just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7" name="Picture 1" descr="C:\Users\User\Desktop\20.03.2024-22.03.2024 (сбор УНДиПР)\-5222005510209919014_1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1203598"/>
            <a:ext cx="2886413" cy="3446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4499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358"/>
          <a:stretch>
            <a:fillRect/>
          </a:stretch>
        </p:blipFill>
        <p:spPr bwMode="auto">
          <a:xfrm>
            <a:off x="-11904" y="0"/>
            <a:ext cx="91547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342" r="883" b="57095"/>
          <a:stretch>
            <a:fillRect/>
          </a:stretch>
        </p:blipFill>
        <p:spPr bwMode="auto">
          <a:xfrm>
            <a:off x="-11905" y="844156"/>
            <a:ext cx="9166619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10588" y="51470"/>
            <a:ext cx="7505828" cy="6485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Процедура прохождения периодического подтверждения соответствия лицензионным требованиям в области пожарной безопасности</a:t>
            </a:r>
            <a:endParaRPr lang="ru-RU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pic>
        <p:nvPicPr>
          <p:cNvPr id="5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5" y="4948238"/>
            <a:ext cx="301546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9" y="4948238"/>
            <a:ext cx="307498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40" y="4948238"/>
            <a:ext cx="306427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8" y="1131590"/>
            <a:ext cx="8352928" cy="504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1059582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Периодическое подтверждение соответствия лицензионным требованиям каждые 3 года со дня предоставления лицензии (ст. 24.3 Федерального закона от 21.12.1994 № 69-ФЗ)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7504" y="1779663"/>
          <a:ext cx="8856984" cy="3141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6882"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Лицензиаты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Период предоставления лицензии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8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01.01.2012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01.01.2012 по 31.12.2015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01.01.2016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08.12.2021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8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 прохождения периодического подтверждения соответствия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56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09.12.2021 по 08.12.2022 </a:t>
                      </a:r>
                    </a:p>
                    <a:p>
                      <a:pPr algn="just"/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примечание: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i="1" u="sng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считается пройденным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(основание – п.10, прил. 16 постановления Правительства РФ от 12.03.2022 № 353 (в ред. от 23.12.2023))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09.12.2022 по 08.12.2023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примечание: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i="1" u="sng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считается пройденным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(основание – п.10, прил. 16 постановления Правительства РФ от 12.03.2022 № 353 (в ред. от 23.12.2023))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09.12.2023</a:t>
                      </a:r>
                      <a:r>
                        <a:rPr lang="ru-RU" sz="1400" b="1" u="sng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08.12.2024</a:t>
                      </a:r>
                    </a:p>
                    <a:p>
                      <a:pPr algn="ctr"/>
                      <a:endParaRPr lang="ru-RU" sz="14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примечание: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i="1" u="sng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считается пройденным,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u="sng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исключением лицензий, выданных с 01.01.2016 по 01.01.2018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(основание – п.10, прил. 16 постановления Правительства РФ от 12.03.2022 № 353 (в ред. от 23.12.2023))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2" descr="G:\РАСПЕЧАТАТЬ\Сбор (31.10.2022-04.11.2022)\Периодическое подтвержд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054" y="2621260"/>
            <a:ext cx="1390650" cy="1390650"/>
          </a:xfrm>
          <a:prstGeom prst="rect">
            <a:avLst/>
          </a:prstGeom>
          <a:noFill/>
        </p:spPr>
      </p:pic>
      <p:pic>
        <p:nvPicPr>
          <p:cNvPr id="13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73" y="51470"/>
            <a:ext cx="744311" cy="7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6941" y="41995"/>
            <a:ext cx="729555" cy="7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820472" y="4731990"/>
            <a:ext cx="32352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211710"/>
            <a:ext cx="4499992" cy="25922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58"/>
          <a:stretch>
            <a:fillRect/>
          </a:stretch>
        </p:blipFill>
        <p:spPr bwMode="auto">
          <a:xfrm>
            <a:off x="-11904" y="0"/>
            <a:ext cx="91547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42" r="883" b="57095"/>
          <a:stretch>
            <a:fillRect/>
          </a:stretch>
        </p:blipFill>
        <p:spPr bwMode="auto">
          <a:xfrm>
            <a:off x="-11905" y="844156"/>
            <a:ext cx="9166619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073" y="-20538"/>
            <a:ext cx="7721852" cy="83317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Лицензионные требования, предъявляемые при процедуре периодического подтверждения соответствия лицензионным требованиям в области пожарной безопасности</a:t>
            </a:r>
            <a:endParaRPr lang="ru-RU" sz="16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pic>
        <p:nvPicPr>
          <p:cNvPr id="25605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05" y="4948238"/>
            <a:ext cx="301546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559" y="4948238"/>
            <a:ext cx="307498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40" y="4948238"/>
            <a:ext cx="306427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73" y="51470"/>
            <a:ext cx="744311" cy="7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6941" y="41995"/>
            <a:ext cx="729555" cy="7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496" y="1059578"/>
          <a:ext cx="9036496" cy="381642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60040"/>
                <a:gridCol w="4471354"/>
                <a:gridCol w="4205102"/>
              </a:tblGrid>
              <a:tr h="3083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вид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вид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3 постановления Правительства РФ от 28.07.2020 № 1131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4 постановления Правительства РФ от 28.07.2020 № 1128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прил. № 1 приказа МЧС России от 15.12.2021 № 870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прил. № 2 приказа МЧС России от 15.12.2021 № 870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 ЕАЭС 043/2017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МЧС России от 31.07.2020 № 571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Минтруд России и Минздрав России от 31.12.2020 №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988н/1420н – приказ Минздрав России от 28.01.2021 № 29н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 от 26.06.2008 № 102-ФЗ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МЧС России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16.10.2017 № 444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МЧС России от 15.11.2022 № 1156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МЧС России от 20.10.2017 № 450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Росстандарт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13.02.2023 № 318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МЧС России от 20.10.2017 № 452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распоряжение Правительства РФ от 10.03.2009 № 304-р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МЧС России от 25.10.2017 № 467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МЧС России от 24.11.2022 № 1173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МЧС России от 27.06.2022 № 640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 ЕАЭС 043/2017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МЧС России от 21.11.2008 № 714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Правительства РФ от 01.09.2021 № 1464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ст. 24.3 Федерального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закона от 21.12.1994 № 69-ФЗ…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ст. 24.3 Федерального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закона от 21.12.1994 № 69-ФЗ…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820472" y="4731990"/>
            <a:ext cx="32352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499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211710"/>
            <a:ext cx="4499992" cy="25922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58"/>
          <a:stretch>
            <a:fillRect/>
          </a:stretch>
        </p:blipFill>
        <p:spPr bwMode="auto">
          <a:xfrm>
            <a:off x="-11904" y="0"/>
            <a:ext cx="91547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42" r="883" b="57095"/>
          <a:stretch>
            <a:fillRect/>
          </a:stretch>
        </p:blipFill>
        <p:spPr bwMode="auto">
          <a:xfrm>
            <a:off x="-11905" y="844156"/>
            <a:ext cx="9166619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073" y="112585"/>
            <a:ext cx="7721852" cy="58695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Перечень грубых нарушений лицензионных требований при осуществлении  лицензируемой деятельности в области пожарной безопасности</a:t>
            </a:r>
            <a:endParaRPr lang="ru-RU" sz="16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pic>
        <p:nvPicPr>
          <p:cNvPr id="25605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05" y="4948238"/>
            <a:ext cx="301546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559" y="4948238"/>
            <a:ext cx="307498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40" y="4948238"/>
            <a:ext cx="306427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73" y="51470"/>
            <a:ext cx="744311" cy="7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6941" y="41995"/>
            <a:ext cx="729555" cy="7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820472" y="4731990"/>
            <a:ext cx="32352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4" name="Picture 2" descr="G:\20.03.2024-22.03.2024 (сбор УНДиПР)\1613443972_55-p-fon-dlya-prezentatsii-pro-pozharnikh-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668" y="1275606"/>
            <a:ext cx="2690212" cy="180020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</p:pic>
      <p:pic>
        <p:nvPicPr>
          <p:cNvPr id="105475" name="Picture 3" descr="G:\20.03.2024-22.03.2024 (сбор УНДиПР)\img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1275606"/>
            <a:ext cx="2937760" cy="1728192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</p:pic>
      <p:sp>
        <p:nvSpPr>
          <p:cNvPr id="16" name="Стрелка вниз 15"/>
          <p:cNvSpPr/>
          <p:nvPr/>
        </p:nvSpPr>
        <p:spPr>
          <a:xfrm>
            <a:off x="1835696" y="3291830"/>
            <a:ext cx="432048" cy="504056"/>
          </a:xfrm>
          <a:prstGeom prst="downArrow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732240" y="3219822"/>
            <a:ext cx="432048" cy="504056"/>
          </a:xfrm>
          <a:prstGeom prst="downArrow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95536" y="3921318"/>
            <a:ext cx="3384376" cy="7386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п.п. «а», «б» и (или) «</a:t>
            </a:r>
            <a:r>
              <a:rPr lang="ru-RU" sz="1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 п. 3 постановления Правительства РФ от 28.07.2020 № 1131</a:t>
            </a:r>
            <a:endParaRPr lang="ru-RU" sz="1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921318"/>
            <a:ext cx="3384376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п.п. «б» и (или) «</a:t>
            </a:r>
            <a:r>
              <a:rPr lang="ru-RU" sz="1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 п. 4 постановления Правительства РФ от 28.07.2020 № 1128</a:t>
            </a:r>
            <a:endParaRPr lang="ru-RU" sz="1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499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211710"/>
            <a:ext cx="4499992" cy="25922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58"/>
          <a:stretch>
            <a:fillRect/>
          </a:stretch>
        </p:blipFill>
        <p:spPr bwMode="auto">
          <a:xfrm>
            <a:off x="-11904" y="0"/>
            <a:ext cx="91547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42" r="883" b="57095"/>
          <a:stretch>
            <a:fillRect/>
          </a:stretch>
        </p:blipFill>
        <p:spPr bwMode="auto">
          <a:xfrm>
            <a:off x="-11905" y="844156"/>
            <a:ext cx="9166619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073" y="-20538"/>
            <a:ext cx="7721852" cy="83317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Процедура прохождения периодического подтверждения соответствия лицензионным требованиям в области пожарной безопасности в 2024 году на территории Ямало-Ненецкого автономного округа</a:t>
            </a:r>
            <a:endParaRPr lang="ru-RU" sz="16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pic>
        <p:nvPicPr>
          <p:cNvPr id="25605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05" y="4948238"/>
            <a:ext cx="301546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559" y="4948238"/>
            <a:ext cx="307498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40" y="4948238"/>
            <a:ext cx="306427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20472" y="4731990"/>
            <a:ext cx="32352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73" y="51470"/>
            <a:ext cx="744311" cy="7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6941" y="41995"/>
            <a:ext cx="729555" cy="7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/>
        </p:nvGraphicFramePr>
        <p:xfrm>
          <a:off x="251520" y="1059582"/>
          <a:ext cx="8892480" cy="39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4284499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211710"/>
            <a:ext cx="4499992" cy="25922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58"/>
          <a:stretch>
            <a:fillRect/>
          </a:stretch>
        </p:blipFill>
        <p:spPr bwMode="auto">
          <a:xfrm>
            <a:off x="-11904" y="0"/>
            <a:ext cx="91547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42" r="883" b="57095"/>
          <a:stretch>
            <a:fillRect/>
          </a:stretch>
        </p:blipFill>
        <p:spPr bwMode="auto">
          <a:xfrm>
            <a:off x="-11905" y="844156"/>
            <a:ext cx="9166619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073" y="10380"/>
            <a:ext cx="7721852" cy="83317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Результаты работы </a:t>
            </a:r>
            <a:r>
              <a:rPr lang="ru-RU" sz="1600" b="1" dirty="0" err="1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ОНДиПР</a:t>
            </a:r>
            <a:r>
              <a:rPr lang="ru-RU" sz="16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, по состоянию на 21.03.2024, по осуществлению процедуры периодического подтверждения соответствия лицензионным требованиям лицензиатов на территории Ямало-Ненецкого автономного округа</a:t>
            </a:r>
            <a:endParaRPr lang="ru-RU" sz="16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pic>
        <p:nvPicPr>
          <p:cNvPr id="25605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05" y="4948238"/>
            <a:ext cx="301546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559" y="4948238"/>
            <a:ext cx="307498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40" y="4948238"/>
            <a:ext cx="306427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73" y="51470"/>
            <a:ext cx="744311" cy="7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6941" y="41995"/>
            <a:ext cx="729555" cy="7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" y="1059582"/>
          <a:ext cx="9143998" cy="38286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482"/>
                <a:gridCol w="2298124"/>
                <a:gridCol w="430898"/>
                <a:gridCol w="430898"/>
                <a:gridCol w="801573"/>
                <a:gridCol w="4788023"/>
              </a:tblGrid>
              <a:tr h="48615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ОНДиПР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(согласно МО)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вид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вид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Подано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заявлений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г. Салехард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прекращено – 2 (ООО «ЕГУК», ООО «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Велес-ХМ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Лабытнанги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Шурышкарский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прекращено – 1 (ООО «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Северстройкомплект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Приуральский район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Надымский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6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г. Новый Уренгой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пройдено – 2 (ООО «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ГазЭнергоСтрой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», АО «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Уренгойгорводоканал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», приостановлено – 1 (ООО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«НГХК»), прекращено – 1 (ООО «Электронные системы)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Губкинский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Муравленко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прекращено – 1 (ООО «Север»)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Пуровский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Тазовский район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приостановлено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 (ТМУ ДТП МО Тазовский район)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г. Ноябрьск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пройдено – 1 (ИП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Машарский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М.В.)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Красноселькупский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Ямальский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820472" y="4731990"/>
            <a:ext cx="32352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499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211710"/>
            <a:ext cx="4499992" cy="25922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58"/>
          <a:stretch>
            <a:fillRect/>
          </a:stretch>
        </p:blipFill>
        <p:spPr bwMode="auto">
          <a:xfrm>
            <a:off x="-11904" y="0"/>
            <a:ext cx="91547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42" r="883" b="57095"/>
          <a:stretch>
            <a:fillRect/>
          </a:stretch>
        </p:blipFill>
        <p:spPr bwMode="auto">
          <a:xfrm>
            <a:off x="-11905" y="844156"/>
            <a:ext cx="9166619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073" y="51470"/>
            <a:ext cx="7721852" cy="58695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Основные нарушения, выявленные при процедуре периодического подтверждения соответствия лицензионным требованиям</a:t>
            </a:r>
            <a:endParaRPr lang="ru-RU" sz="16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pic>
        <p:nvPicPr>
          <p:cNvPr id="25605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05" y="4948238"/>
            <a:ext cx="301546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559" y="4948238"/>
            <a:ext cx="307498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40" y="4948238"/>
            <a:ext cx="306427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73" y="51470"/>
            <a:ext cx="744311" cy="7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6941" y="41995"/>
            <a:ext cx="729555" cy="7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820472" y="4731990"/>
            <a:ext cx="32352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8" name="Picture 2" descr="C:\Users\User\Desktop\20.03.2024-22.03.2024 (сбор УНДиПР)\1672671075_pro-dachnikov-com-p-pered-dveryu-foto-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101702"/>
            <a:ext cx="1440160" cy="1758080"/>
          </a:xfrm>
          <a:prstGeom prst="rect">
            <a:avLst/>
          </a:prstGeom>
          <a:noFill/>
        </p:spPr>
      </p:pic>
      <p:pic>
        <p:nvPicPr>
          <p:cNvPr id="101379" name="Picture 3" descr="C:\Users\User\Desktop\20.03.2024-22.03.2024 (сбор УНДиПР)\garantiy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3291830"/>
            <a:ext cx="1368152" cy="1368152"/>
          </a:xfrm>
          <a:prstGeom prst="rect">
            <a:avLst/>
          </a:prstGeom>
          <a:noFill/>
        </p:spPr>
      </p:pic>
      <p:pic>
        <p:nvPicPr>
          <p:cNvPr id="101380" name="Picture 4" descr="C:\Users\User\Desktop\20.03.2024-22.03.2024 (сбор УНДиПР)\the-top-ten-worst-excuses-for-absence-of-201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131590"/>
            <a:ext cx="2164611" cy="1440160"/>
          </a:xfrm>
          <a:prstGeom prst="rect">
            <a:avLst/>
          </a:prstGeom>
          <a:noFill/>
        </p:spPr>
      </p:pic>
      <p:pic>
        <p:nvPicPr>
          <p:cNvPr id="101381" name="Picture 5" descr="C:\Users\User\Desktop\20.03.2024-22.03.2024 (сбор УНДиПР)\1493290224_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1851670"/>
            <a:ext cx="2615503" cy="1851670"/>
          </a:xfrm>
          <a:prstGeom prst="rect">
            <a:avLst/>
          </a:prstGeom>
          <a:noFill/>
        </p:spPr>
      </p:pic>
      <p:pic>
        <p:nvPicPr>
          <p:cNvPr id="101382" name="Picture 6" descr="C:\Users\User\Desktop\20.03.2024-22.03.2024 (сбор УНДиПР)\zamena-ps-gefestalarm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9" y="3003798"/>
            <a:ext cx="2160240" cy="162018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-36512" y="289172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ч. 1.1, ст. 20 Федерального закона от 04.05.2011 № 99-ФЗ</a:t>
            </a:r>
            <a:endParaRPr lang="ru-RU" sz="1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96" y="461991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п.п. «б», п. 4 постановления Правительства РФ от 28.07.2020 № 1128</a:t>
            </a:r>
            <a:endParaRPr lang="ru-RU" sz="1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7824" y="260368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п.п. «в», п. 4 постановления Правительства РФ от 28.07.2020 № 1128</a:t>
            </a:r>
            <a:endParaRPr lang="ru-RU" sz="1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7824" y="458797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п.п. «</a:t>
            </a:r>
            <a:r>
              <a:rPr lang="ru-RU" sz="1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п. 4 постановления Правительства РФ от 28.07.2020 № 1128</a:t>
            </a:r>
            <a:endParaRPr lang="ru-RU" sz="1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8184" y="372387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п.п. «е», п. 4 постановления Правительства РФ от 28.07.2020 № 1128</a:t>
            </a:r>
            <a:endParaRPr lang="ru-RU" sz="1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499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211710"/>
            <a:ext cx="4499992" cy="25922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58"/>
          <a:stretch>
            <a:fillRect/>
          </a:stretch>
        </p:blipFill>
        <p:spPr bwMode="auto">
          <a:xfrm>
            <a:off x="-11904" y="0"/>
            <a:ext cx="91547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42" r="883" b="57095"/>
          <a:stretch>
            <a:fillRect/>
          </a:stretch>
        </p:blipFill>
        <p:spPr bwMode="auto">
          <a:xfrm>
            <a:off x="-11905" y="844156"/>
            <a:ext cx="9166619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073" y="51470"/>
            <a:ext cx="7721852" cy="83317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Основания для приостановления действия лицензии по результатам прохождения процедуры периодического подтверждения соответствия лицензионным требованиям</a:t>
            </a:r>
            <a:endParaRPr lang="ru-RU" sz="16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</a:endParaRPr>
          </a:p>
        </p:txBody>
      </p:sp>
      <p:pic>
        <p:nvPicPr>
          <p:cNvPr id="25605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05" y="4948238"/>
            <a:ext cx="301546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559" y="4948238"/>
            <a:ext cx="307498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E:\ОППР\Памятка ТПБ костры и мангал\hello_html_m3431a6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40" y="4948238"/>
            <a:ext cx="306427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73" y="51470"/>
            <a:ext cx="744311" cy="7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6941" y="41995"/>
            <a:ext cx="729555" cy="7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820472" y="4731990"/>
            <a:ext cx="32352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081537">
            <a:off x="2222745" y="1927606"/>
            <a:ext cx="720080" cy="2880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267744" y="2787774"/>
            <a:ext cx="720080" cy="2880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367213">
            <a:off x="2223413" y="3667681"/>
            <a:ext cx="720080" cy="2880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131840" y="1419622"/>
            <a:ext cx="5760640" cy="864096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131840" y="149163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 3, ч. 1, ст. 20 Федерального закона от 04.05.2011 № 99-ФЗ (</a:t>
            </a:r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приостанавливается на срок от 3 до 5 месяцев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2643758"/>
            <a:ext cx="5760640" cy="864096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131840" y="2573491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 4, ч. 1, ст. 20 Федерального закона от 04.05.2011 № 99-ФЗ (</a:t>
            </a:r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приостанавливается на срок до 60 дней (может быть продлен по заявлению лицензиата на 60 дней)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31840" y="3723878"/>
            <a:ext cx="5760640" cy="864096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131840" y="3797627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 5, ч. 1, ст. 20 Федерального закона от 04.05.2011 № 99-ФЗ (</a:t>
            </a:r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приостанавливается на срок до 3 месяцев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7504" y="1923678"/>
            <a:ext cx="2088232" cy="1944216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02" name="Picture 2" descr="C:\Users\User\Desktop\20.03.2024-22.03.2024 (сбор УНДиПР)\Картинки\2023.10.19 12-07-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019597"/>
            <a:ext cx="1915333" cy="1776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4499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1474</Words>
  <Application>Microsoft Office PowerPoint</Application>
  <PresentationFormat>Экран (16:9)</PresentationFormat>
  <Paragraphs>282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лицензионного контроля в области пожарной безопасности</dc:title>
  <dc:creator>Пользователь</dc:creator>
  <cp:lastModifiedBy>Пользователь</cp:lastModifiedBy>
  <cp:revision>218</cp:revision>
  <dcterms:created xsi:type="dcterms:W3CDTF">2022-10-13T04:21:42Z</dcterms:created>
  <dcterms:modified xsi:type="dcterms:W3CDTF">2024-03-19T06:39:42Z</dcterms:modified>
</cp:coreProperties>
</file>