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5" r:id="rId2"/>
    <p:sldMasterId id="2147483690" r:id="rId3"/>
  </p:sldMasterIdLst>
  <p:notesMasterIdLst>
    <p:notesMasterId r:id="rId29"/>
  </p:notesMasterIdLst>
  <p:sldIdLst>
    <p:sldId id="256" r:id="rId4"/>
    <p:sldId id="314" r:id="rId5"/>
    <p:sldId id="280" r:id="rId6"/>
    <p:sldId id="281" r:id="rId7"/>
    <p:sldId id="260" r:id="rId8"/>
    <p:sldId id="285" r:id="rId9"/>
    <p:sldId id="282" r:id="rId10"/>
    <p:sldId id="315" r:id="rId11"/>
    <p:sldId id="271" r:id="rId12"/>
    <p:sldId id="302" r:id="rId13"/>
    <p:sldId id="278" r:id="rId14"/>
    <p:sldId id="313" r:id="rId15"/>
    <p:sldId id="303" r:id="rId16"/>
    <p:sldId id="312" r:id="rId17"/>
    <p:sldId id="322" r:id="rId18"/>
    <p:sldId id="323" r:id="rId19"/>
    <p:sldId id="319" r:id="rId20"/>
    <p:sldId id="296" r:id="rId21"/>
    <p:sldId id="267" r:id="rId22"/>
    <p:sldId id="275" r:id="rId23"/>
    <p:sldId id="320" r:id="rId24"/>
    <p:sldId id="311" r:id="rId25"/>
    <p:sldId id="298" r:id="rId26"/>
    <p:sldId id="299" r:id="rId27"/>
    <p:sldId id="300" r:id="rId28"/>
  </p:sldIdLst>
  <p:sldSz cx="9906000" cy="6858000" type="A4"/>
  <p:notesSz cx="6797675" cy="9928225"/>
  <p:defaultTextStyle>
    <a:defPPr>
      <a:defRPr lang="ru-RU"/>
    </a:defPPr>
    <a:lvl1pPr marL="0" algn="l" defTabSz="107209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36048" algn="l" defTabSz="107209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72097" algn="l" defTabSz="107209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08144" algn="l" defTabSz="107209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44194" algn="l" defTabSz="107209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80244" algn="l" defTabSz="107209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16292" algn="l" defTabSz="107209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52340" algn="l" defTabSz="107209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88393" algn="l" defTabSz="107209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CCFF99"/>
    <a:srgbClr val="FFFF66"/>
    <a:srgbClr val="CCECFF"/>
    <a:srgbClr val="CCFFCC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35" autoAdjust="0"/>
    <p:restoredTop sz="96754" autoAdjust="0"/>
  </p:normalViewPr>
  <p:slideViewPr>
    <p:cSldViewPr>
      <p:cViewPr>
        <p:scale>
          <a:sx n="125" d="100"/>
          <a:sy n="125" d="100"/>
        </p:scale>
        <p:origin x="-876" y="25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Количество </a:t>
            </a:r>
            <a: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ЧС на территории МО</a:t>
            </a:r>
            <a:r>
              <a:rPr lang="ru-RU" sz="1600" baseline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г. Ноябрьск</a:t>
            </a:r>
            <a:endParaRPr lang="ru-RU" sz="1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2252145555545949"/>
          <c:y val="2.3833688148764253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ЧС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BE0-4CAA-84F5-A169A5E3A908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BE0-4CAA-84F5-A169A5E3A90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BE0-4CAA-84F5-A169A5E3A908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BE0-4CAA-84F5-A169A5E3A908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5BE0-4CAA-84F5-A169A5E3A908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5BE0-4CAA-84F5-A169A5E3A908}"/>
              </c:ext>
            </c:extLst>
          </c:dPt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5BE0-4CAA-84F5-A169A5E3A9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8713344"/>
        <c:axId val="158714880"/>
      </c:barChart>
      <c:catAx>
        <c:axId val="1587133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15875">
            <a:solidFill>
              <a:srgbClr val="FF0000"/>
            </a:solidFill>
          </a:ln>
        </c:spPr>
        <c:crossAx val="158714880"/>
        <c:crosses val="autoZero"/>
        <c:auto val="1"/>
        <c:lblAlgn val="ctr"/>
        <c:lblOffset val="100"/>
        <c:noMultiLvlLbl val="0"/>
      </c:catAx>
      <c:valAx>
        <c:axId val="158714880"/>
        <c:scaling>
          <c:orientation val="minMax"/>
          <c:max val="3"/>
          <c:min val="0"/>
        </c:scaling>
        <c:delete val="0"/>
        <c:axPos val="l"/>
        <c:majorGridlines>
          <c:spPr>
            <a:ln w="0">
              <a:solidFill>
                <a:schemeClr val="tx1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spPr>
          <a:ln w="15875">
            <a:solidFill>
              <a:srgbClr val="FF0000"/>
            </a:solidFill>
          </a:ln>
        </c:spPr>
        <c:crossAx val="158713344"/>
        <c:crosses val="autoZero"/>
        <c:crossBetween val="between"/>
        <c:majorUnit val="1"/>
        <c:minorUnit val="0.4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Объем финансирования развития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ЕДДС, тыс. руб.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3554706383975354"/>
          <c:y val="0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0983794593393527E-2"/>
          <c:y val="0.2269889234171544"/>
          <c:w val="0.75618962757891761"/>
          <c:h val="0.743502516538615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финансирования развития ЕДДС по годам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2015 г.</c:v>
                </c:pt>
                <c:pt idx="1">
                  <c:v>2016 г.</c:v>
                </c:pt>
                <c:pt idx="2">
                  <c:v>2017 г.</c:v>
                </c:pt>
                <c:pt idx="3">
                  <c:v>2018 г.</c:v>
                </c:pt>
                <c:pt idx="4">
                  <c:v>2019 г.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4832.8</c:v>
                </c:pt>
                <c:pt idx="1">
                  <c:v>3116.6</c:v>
                </c:pt>
                <c:pt idx="2">
                  <c:v>1337.2</c:v>
                </c:pt>
                <c:pt idx="3">
                  <c:v>1630</c:v>
                </c:pt>
                <c:pt idx="4" formatCode="General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CC6-40C3-97EE-8527D584E0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4F0EDF-A2D1-4430-A0F9-FF71D53F502E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09613" y="744538"/>
            <a:ext cx="53784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F8B19E-85C1-443B-B93B-78631C9AF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508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7209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6048" algn="l" defTabSz="107209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72097" algn="l" defTabSz="107209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8144" algn="l" defTabSz="107209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44194" algn="l" defTabSz="107209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80244" algn="l" defTabSz="107209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16292" algn="l" defTabSz="107209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52340" algn="l" defTabSz="107209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88393" algn="l" defTabSz="107209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F8B19E-85C1-443B-B93B-78631C9AFA9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237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F8B19E-85C1-443B-B93B-78631C9AFA9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2371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F8B19E-85C1-443B-B93B-78631C9AFA94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492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F8B19E-85C1-443B-B93B-78631C9AFA94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093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1107" y="1905004"/>
            <a:ext cx="8322074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8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1106" y="4344994"/>
            <a:ext cx="8322074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7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345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518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69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86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9036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220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5381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674750542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412750" y="1411557"/>
            <a:ext cx="9080500" cy="1455783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84138241"/>
      </p:ext>
    </p:extLst>
  </p:cSld>
  <p:clrMapOvr>
    <a:masterClrMapping/>
  </p:clrMapOvr>
  <p:transition spd="slow">
    <p:fade/>
  </p:transition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412750" y="1411557"/>
            <a:ext cx="9080500" cy="1455783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8" y="6238876"/>
            <a:ext cx="9906001" cy="619125"/>
          </a:xfrm>
          <a:solidFill>
            <a:srgbClr val="FFFF99"/>
          </a:solidFill>
        </p:spPr>
        <p:txBody>
          <a:bodyPr lIns="149373" tIns="74688" rIns="149373" bIns="74688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32977067"/>
      </p:ext>
    </p:extLst>
  </p:cSld>
  <p:clrMapOvr>
    <a:masterClrMapping/>
  </p:clrMapOvr>
  <p:transition spd="slow">
    <p:fade/>
  </p:transition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3322" y="649810"/>
            <a:ext cx="7630142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38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3036" y="4344994"/>
            <a:ext cx="7630142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7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345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518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69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86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9036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220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5381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>
          <a:xfrm>
            <a:off x="782223" y="2355853"/>
            <a:ext cx="8330957" cy="1384995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4800" b="0" i="1" u="none" strike="noStrike" kern="0" cap="none" spc="-104" normalizeH="0" baseline="0" noProof="0" dirty="0" smtClean="0">
                <a:ln w="3175">
                  <a:noFill/>
                </a:ln>
                <a:gradFill flip="none" rotWithShape="1">
                  <a:gsLst>
                    <a:gs pos="0">
                      <a:schemeClr val="tx1">
                        <a:lumMod val="6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Arial" charset="0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83781973"/>
      </p:ext>
    </p:extLst>
  </p:cSld>
  <p:clrMapOvr>
    <a:masterClrMapping/>
  </p:clrMapOvr>
  <p:transition spd="slow">
    <p:fade/>
  </p:transition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01683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284" y="4408543"/>
            <a:ext cx="8420633" cy="567848"/>
          </a:xfrm>
        </p:spPr>
        <p:txBody>
          <a:bodyPr/>
          <a:lstStyle>
            <a:lvl1pPr algn="l">
              <a:defRPr sz="4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284" y="4131782"/>
            <a:ext cx="8420633" cy="276999"/>
          </a:xfrm>
        </p:spPr>
        <p:txBody>
          <a:bodyPr anchor="b"/>
          <a:lstStyle>
            <a:lvl1pPr marL="0" indent="0">
              <a:buNone/>
              <a:defRPr sz="2000"/>
            </a:lvl1pPr>
            <a:lvl2pPr marL="425401" indent="0">
              <a:buNone/>
              <a:defRPr sz="1900"/>
            </a:lvl2pPr>
            <a:lvl3pPr marL="850766" indent="0">
              <a:buNone/>
              <a:defRPr sz="1500"/>
            </a:lvl3pPr>
            <a:lvl4pPr marL="1276114" indent="0">
              <a:buNone/>
              <a:defRPr sz="1400"/>
            </a:lvl4pPr>
            <a:lvl5pPr marL="1701614" indent="0">
              <a:buNone/>
              <a:defRPr sz="1400"/>
            </a:lvl5pPr>
            <a:lvl6pPr marL="2126985" indent="0">
              <a:buNone/>
              <a:defRPr sz="1400"/>
            </a:lvl6pPr>
            <a:lvl7pPr marL="2552257" indent="0">
              <a:buNone/>
              <a:defRPr sz="1400"/>
            </a:lvl7pPr>
            <a:lvl8pPr marL="2977595" indent="0">
              <a:buNone/>
              <a:defRPr sz="1400"/>
            </a:lvl8pPr>
            <a:lvl9pPr marL="3403032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95300" y="6245225"/>
            <a:ext cx="2311400" cy="476251"/>
          </a:xfrm>
          <a:prstGeom prst="rect">
            <a:avLst/>
          </a:prstGeom>
        </p:spPr>
        <p:txBody>
          <a:bodyPr lIns="107257" tIns="53629" rIns="107257" bIns="53629"/>
          <a:lstStyle>
            <a:lvl1pPr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107262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0" y="6245225"/>
            <a:ext cx="3136900" cy="476251"/>
          </a:xfrm>
          <a:prstGeom prst="rect">
            <a:avLst/>
          </a:prstGeom>
        </p:spPr>
        <p:txBody>
          <a:bodyPr lIns="107257" tIns="53629" rIns="107257" bIns="53629"/>
          <a:lstStyle>
            <a:lvl1pPr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107262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1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9300" y="6245225"/>
            <a:ext cx="2311400" cy="476251"/>
          </a:xfrm>
          <a:prstGeom prst="rect">
            <a:avLst/>
          </a:prstGeom>
        </p:spPr>
        <p:txBody>
          <a:bodyPr lIns="107257" tIns="53629" rIns="107257" bIns="53629"/>
          <a:lstStyle>
            <a:lvl1pPr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107262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05EAF46-E43B-41A6-AED8-C98200BED526}" type="slidenum">
              <a:rPr lang="ru-RU" smtClean="0"/>
              <a:pPr defTabSz="1072621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3313871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1107" y="1905002"/>
            <a:ext cx="8322074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2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1106" y="4344993"/>
            <a:ext cx="8322074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70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408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11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81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352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6226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893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163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89237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3322" y="649807"/>
            <a:ext cx="7630142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32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3036" y="4344993"/>
            <a:ext cx="7630142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70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408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11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81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352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6226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893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163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82222" y="2355853"/>
            <a:ext cx="8330957" cy="1384995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4100" b="0" i="1" u="none" strike="noStrike" kern="0" cap="none" spc="-89" normalizeH="0" baseline="0" noProof="0" dirty="0" smtClean="0">
                <a:ln w="3175">
                  <a:noFill/>
                </a:ln>
                <a:gradFill flip="none" rotWithShape="1">
                  <a:gsLst>
                    <a:gs pos="0">
                      <a:schemeClr val="tx1">
                        <a:lumMod val="6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Arial" charset="0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  <p:extLst>
      <p:ext uri="{BB962C8B-B14F-4D97-AF65-F5344CB8AC3E}">
        <p14:creationId xmlns:p14="http://schemas.microsoft.com/office/powerpoint/2010/main" val="196808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412750" y="1411554"/>
            <a:ext cx="9080500" cy="1244956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3921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2750" y="1412878"/>
            <a:ext cx="9080500" cy="1244956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50573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12753" y="1411556"/>
            <a:ext cx="4457701" cy="1034129"/>
          </a:xfrm>
        </p:spPr>
        <p:txBody>
          <a:bodyPr/>
          <a:lstStyle>
            <a:lvl1pPr marL="201109" indent="-201109">
              <a:lnSpc>
                <a:spcPct val="90000"/>
              </a:lnSpc>
              <a:defRPr sz="1600"/>
            </a:lvl1pPr>
            <a:lvl2pPr marL="398306" indent="-192501">
              <a:lnSpc>
                <a:spcPct val="90000"/>
              </a:lnSpc>
              <a:defRPr sz="1400"/>
            </a:lvl2pPr>
            <a:lvl3pPr marL="564201" indent="-170590">
              <a:lnSpc>
                <a:spcPct val="90000"/>
              </a:lnSpc>
              <a:defRPr sz="1200"/>
            </a:lvl3pPr>
            <a:lvl4pPr marL="726185" indent="-161982">
              <a:lnSpc>
                <a:spcPct val="90000"/>
              </a:lnSpc>
              <a:defRPr sz="1100"/>
            </a:lvl4pPr>
            <a:lvl5pPr marL="896774" indent="-165895">
              <a:lnSpc>
                <a:spcPct val="90000"/>
              </a:lnSpc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3" y="1411556"/>
            <a:ext cx="4457701" cy="1034129"/>
          </a:xfrm>
        </p:spPr>
        <p:txBody>
          <a:bodyPr/>
          <a:lstStyle>
            <a:lvl1pPr marL="205805" indent="-205805">
              <a:lnSpc>
                <a:spcPct val="90000"/>
              </a:lnSpc>
              <a:defRPr sz="1600"/>
            </a:lvl1pPr>
            <a:lvl2pPr marL="398306" indent="-201109">
              <a:lnSpc>
                <a:spcPct val="90000"/>
              </a:lnSpc>
              <a:defRPr sz="1400"/>
            </a:lvl2pPr>
            <a:lvl3pPr marL="568897" indent="-179198">
              <a:lnSpc>
                <a:spcPct val="90000"/>
              </a:lnSpc>
              <a:defRPr sz="1200"/>
            </a:lvl3pPr>
            <a:lvl4pPr marL="726185" indent="-157288">
              <a:lnSpc>
                <a:spcPct val="90000"/>
              </a:lnSpc>
              <a:defRPr sz="1100"/>
            </a:lvl4pPr>
            <a:lvl5pPr marL="896774" indent="-161982">
              <a:lnSpc>
                <a:spcPct val="90000"/>
              </a:lnSpc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15441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3322" y="649810"/>
            <a:ext cx="7630142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38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3036" y="4344994"/>
            <a:ext cx="7630142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7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345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518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69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86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9036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220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5381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>
          <a:xfrm>
            <a:off x="782223" y="2355853"/>
            <a:ext cx="8330957" cy="1384995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4800" b="0" i="1" u="none" strike="noStrike" kern="0" cap="none" spc="-104" normalizeH="0" baseline="0" noProof="0" dirty="0" smtClean="0">
                <a:ln w="3175">
                  <a:noFill/>
                </a:ln>
                <a:gradFill flip="none" rotWithShape="1">
                  <a:gsLst>
                    <a:gs pos="0">
                      <a:schemeClr val="tx1">
                        <a:lumMod val="6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Arial" charset="0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32472999"/>
      </p:ext>
    </p:extLst>
  </p:cSld>
  <p:clrMapOvr>
    <a:masterClrMapping/>
  </p:clrMapOvr>
  <p:transition spd="slow">
    <p:fade/>
  </p:transition>
  <p:hf sldNum="0"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2753" y="1896305"/>
            <a:ext cx="4457701" cy="2077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500" b="1"/>
            </a:lvl1pPr>
            <a:lvl2pPr marL="270441" indent="0">
              <a:buNone/>
              <a:defRPr sz="1200" b="1"/>
            </a:lvl2pPr>
            <a:lvl3pPr marL="540881" indent="0">
              <a:buNone/>
              <a:defRPr sz="1100" b="1"/>
            </a:lvl3pPr>
            <a:lvl4pPr marL="811322" indent="0">
              <a:buNone/>
              <a:defRPr sz="900" b="1"/>
            </a:lvl4pPr>
            <a:lvl5pPr marL="1081763" indent="0">
              <a:buNone/>
              <a:defRPr sz="900" b="1"/>
            </a:lvl5pPr>
            <a:lvl6pPr marL="1352204" indent="0">
              <a:buNone/>
              <a:defRPr sz="900" b="1"/>
            </a:lvl6pPr>
            <a:lvl7pPr marL="1622645" indent="0">
              <a:buNone/>
              <a:defRPr sz="900" b="1"/>
            </a:lvl7pPr>
            <a:lvl8pPr marL="1893084" indent="0">
              <a:buNone/>
              <a:defRPr sz="900" b="1"/>
            </a:lvl8pPr>
            <a:lvl9pPr marL="2163525" indent="0">
              <a:buNone/>
              <a:defRPr sz="9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2751" y="2174878"/>
            <a:ext cx="4457701" cy="955646"/>
          </a:xfrm>
        </p:spPr>
        <p:txBody>
          <a:bodyPr/>
          <a:lstStyle>
            <a:lvl1pPr marL="166677" indent="-166677">
              <a:defRPr sz="1400"/>
            </a:lvl1pPr>
            <a:lvl2pPr marL="332573" indent="-157288">
              <a:defRPr sz="1200"/>
            </a:lvl2pPr>
            <a:lvl3pPr marL="481254" indent="-143985">
              <a:defRPr sz="1100"/>
            </a:lvl3pPr>
            <a:lvl4pPr marL="621326" indent="-135377">
              <a:defRPr sz="1100"/>
            </a:lvl4pPr>
            <a:lvl5pPr marL="756703" indent="-122074">
              <a:defRPr sz="11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3151" y="1896305"/>
            <a:ext cx="4460104" cy="2077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500" b="1"/>
            </a:lvl1pPr>
            <a:lvl2pPr marL="270441" indent="0">
              <a:buNone/>
              <a:defRPr sz="1200" b="1"/>
            </a:lvl2pPr>
            <a:lvl3pPr marL="540881" indent="0">
              <a:buNone/>
              <a:defRPr sz="1100" b="1"/>
            </a:lvl3pPr>
            <a:lvl4pPr marL="811322" indent="0">
              <a:buNone/>
              <a:defRPr sz="900" b="1"/>
            </a:lvl4pPr>
            <a:lvl5pPr marL="1081763" indent="0">
              <a:buNone/>
              <a:defRPr sz="900" b="1"/>
            </a:lvl5pPr>
            <a:lvl6pPr marL="1352204" indent="0">
              <a:buNone/>
              <a:defRPr sz="900" b="1"/>
            </a:lvl6pPr>
            <a:lvl7pPr marL="1622645" indent="0">
              <a:buNone/>
              <a:defRPr sz="900" b="1"/>
            </a:lvl7pPr>
            <a:lvl8pPr marL="1893084" indent="0">
              <a:buNone/>
              <a:defRPr sz="900" b="1"/>
            </a:lvl8pPr>
            <a:lvl9pPr marL="2163525" indent="0">
              <a:buNone/>
              <a:defRPr sz="9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8"/>
            <a:ext cx="4461139" cy="955646"/>
          </a:xfrm>
        </p:spPr>
        <p:txBody>
          <a:bodyPr/>
          <a:lstStyle>
            <a:lvl1pPr marL="175286" indent="-175286">
              <a:defRPr sz="1400"/>
            </a:lvl1pPr>
            <a:lvl2pPr marL="337269" indent="-161982">
              <a:defRPr sz="1200"/>
            </a:lvl2pPr>
            <a:lvl3pPr marL="485949" indent="-144768">
              <a:defRPr sz="1100"/>
            </a:lvl3pPr>
            <a:lvl4pPr marL="621326" indent="-140072">
              <a:defRPr sz="1100"/>
            </a:lvl4pPr>
            <a:lvl5pPr marL="756703" indent="-130682">
              <a:defRPr sz="11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98070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19097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429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871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412750" y="1411555"/>
            <a:ext cx="9080500" cy="1244956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20496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412750" y="1411555"/>
            <a:ext cx="9080500" cy="1244956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6" y="6238878"/>
            <a:ext cx="9906001" cy="619125"/>
          </a:xfrm>
          <a:solidFill>
            <a:srgbClr val="FFFF99"/>
          </a:solidFill>
        </p:spPr>
        <p:txBody>
          <a:bodyPr wrap="square" lIns="127325" tIns="63663" rIns="127325" bIns="63663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66044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3322" y="649807"/>
            <a:ext cx="7630142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32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3036" y="4344993"/>
            <a:ext cx="7630142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70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408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11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81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352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6226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893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163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82222" y="2355853"/>
            <a:ext cx="8330957" cy="1384995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4100" b="0" i="1" u="none" strike="noStrike" kern="0" cap="none" spc="-89" normalizeH="0" baseline="0" noProof="0" dirty="0" smtClean="0">
                <a:ln w="3175">
                  <a:noFill/>
                </a:ln>
                <a:gradFill flip="none" rotWithShape="1">
                  <a:gsLst>
                    <a:gs pos="0">
                      <a:schemeClr val="tx1">
                        <a:lumMod val="6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Arial" charset="0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  <p:extLst>
      <p:ext uri="{BB962C8B-B14F-4D97-AF65-F5344CB8AC3E}">
        <p14:creationId xmlns:p14="http://schemas.microsoft.com/office/powerpoint/2010/main" val="668131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2907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281" y="4408544"/>
            <a:ext cx="8420633" cy="484748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281" y="4187180"/>
            <a:ext cx="8420633" cy="221599"/>
          </a:xfrm>
        </p:spPr>
        <p:txBody>
          <a:bodyPr anchor="b"/>
          <a:lstStyle>
            <a:lvl1pPr marL="0" indent="0">
              <a:buNone/>
              <a:defRPr sz="1600"/>
            </a:lvl1pPr>
            <a:lvl2pPr marL="362608" indent="0">
              <a:buNone/>
              <a:defRPr sz="1600"/>
            </a:lvl2pPr>
            <a:lvl3pPr marL="725189" indent="0">
              <a:buNone/>
              <a:defRPr sz="1300"/>
            </a:lvl3pPr>
            <a:lvl4pPr marL="1087752" indent="0">
              <a:buNone/>
              <a:defRPr sz="1200"/>
            </a:lvl4pPr>
            <a:lvl5pPr marL="1450445" indent="0">
              <a:buNone/>
              <a:defRPr sz="1200"/>
            </a:lvl5pPr>
            <a:lvl6pPr marL="1813029" indent="0">
              <a:buNone/>
              <a:defRPr sz="1200"/>
            </a:lvl6pPr>
            <a:lvl7pPr marL="2175529" indent="0">
              <a:buNone/>
              <a:defRPr sz="1200"/>
            </a:lvl7pPr>
            <a:lvl8pPr marL="2538084" indent="0">
              <a:buNone/>
              <a:defRPr sz="1200"/>
            </a:lvl8pPr>
            <a:lvl9pPr marL="2900724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94617" y="6245281"/>
            <a:ext cx="2311754" cy="476121"/>
          </a:xfrm>
          <a:prstGeom prst="rect">
            <a:avLst/>
          </a:prstGeom>
          <a:ln/>
        </p:spPr>
        <p:txBody>
          <a:bodyPr lIns="91426" tIns="45713" rIns="91426" bIns="45713"/>
          <a:lstStyle>
            <a:lvl1pPr>
              <a:defRPr/>
            </a:lvl1pPr>
          </a:lstStyle>
          <a:p>
            <a:pPr defTabSz="1072866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6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691" y="6245281"/>
            <a:ext cx="3136622" cy="476121"/>
          </a:xfrm>
          <a:prstGeom prst="rect">
            <a:avLst/>
          </a:prstGeom>
          <a:ln/>
        </p:spPr>
        <p:txBody>
          <a:bodyPr lIns="91426" tIns="45713" rIns="91426" bIns="45713"/>
          <a:lstStyle>
            <a:lvl1pPr>
              <a:defRPr/>
            </a:lvl1pPr>
          </a:lstStyle>
          <a:p>
            <a:pPr defTabSz="10728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16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9632" y="6245281"/>
            <a:ext cx="2311754" cy="476121"/>
          </a:xfrm>
          <a:prstGeom prst="rect">
            <a:avLst/>
          </a:prstGeom>
          <a:ln/>
        </p:spPr>
        <p:txBody>
          <a:bodyPr lIns="91426" tIns="45713" rIns="91426" bIns="45713"/>
          <a:lstStyle>
            <a:lvl1pPr>
              <a:defRPr/>
            </a:lvl1pPr>
          </a:lstStyle>
          <a:p>
            <a:pPr defTabSz="1072866" fontAlgn="base">
              <a:spcBef>
                <a:spcPct val="0"/>
              </a:spcBef>
              <a:spcAft>
                <a:spcPct val="0"/>
              </a:spcAft>
              <a:defRPr/>
            </a:pPr>
            <a:fld id="{DA93C3AF-1DFA-4AA1-AB43-4D0C476C7921}" type="slidenum">
              <a:rPr lang="ru-RU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defTabSz="1072866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6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7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3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4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60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20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8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41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80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62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52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88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462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412750" y="1411553"/>
            <a:ext cx="9080500" cy="145578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85811191"/>
      </p:ext>
    </p:extLst>
  </p:cSld>
  <p:clrMapOvr>
    <a:masterClrMapping/>
  </p:clrMapOvr>
  <p:transition spd="slow">
    <p:fade/>
  </p:transition>
  <p:hf sldNum="0" hd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9386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604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0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81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41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02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62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23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883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2578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1908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870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048" indent="0">
              <a:buNone/>
              <a:defRPr sz="2300" b="1"/>
            </a:lvl2pPr>
            <a:lvl3pPr marL="1072097" indent="0">
              <a:buNone/>
              <a:defRPr sz="2100" b="1"/>
            </a:lvl3pPr>
            <a:lvl4pPr marL="1608144" indent="0">
              <a:buNone/>
              <a:defRPr sz="1900" b="1"/>
            </a:lvl4pPr>
            <a:lvl5pPr marL="2144194" indent="0">
              <a:buNone/>
              <a:defRPr sz="1900" b="1"/>
            </a:lvl5pPr>
            <a:lvl6pPr marL="2680244" indent="0">
              <a:buNone/>
              <a:defRPr sz="1900" b="1"/>
            </a:lvl6pPr>
            <a:lvl7pPr marL="3216292" indent="0">
              <a:buNone/>
              <a:defRPr sz="1900" b="1"/>
            </a:lvl7pPr>
            <a:lvl8pPr marL="3752340" indent="0">
              <a:buNone/>
              <a:defRPr sz="1900" b="1"/>
            </a:lvl8pPr>
            <a:lvl9pPr marL="4288393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048" indent="0">
              <a:buNone/>
              <a:defRPr sz="2300" b="1"/>
            </a:lvl2pPr>
            <a:lvl3pPr marL="1072097" indent="0">
              <a:buNone/>
              <a:defRPr sz="2100" b="1"/>
            </a:lvl3pPr>
            <a:lvl4pPr marL="1608144" indent="0">
              <a:buNone/>
              <a:defRPr sz="1900" b="1"/>
            </a:lvl4pPr>
            <a:lvl5pPr marL="2144194" indent="0">
              <a:buNone/>
              <a:defRPr sz="1900" b="1"/>
            </a:lvl5pPr>
            <a:lvl6pPr marL="2680244" indent="0">
              <a:buNone/>
              <a:defRPr sz="1900" b="1"/>
            </a:lvl6pPr>
            <a:lvl7pPr marL="3216292" indent="0">
              <a:buNone/>
              <a:defRPr sz="1900" b="1"/>
            </a:lvl7pPr>
            <a:lvl8pPr marL="3752340" indent="0">
              <a:buNone/>
              <a:defRPr sz="1900" b="1"/>
            </a:lvl8pPr>
            <a:lvl9pPr marL="4288393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4342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3196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3939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6" y="273049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61"/>
            <a:ext cx="5537729" cy="5853113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6" y="1435111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36048" indent="0">
              <a:buNone/>
              <a:defRPr sz="1400"/>
            </a:lvl2pPr>
            <a:lvl3pPr marL="1072097" indent="0">
              <a:buNone/>
              <a:defRPr sz="1200"/>
            </a:lvl3pPr>
            <a:lvl4pPr marL="1608144" indent="0">
              <a:buNone/>
              <a:defRPr sz="1100"/>
            </a:lvl4pPr>
            <a:lvl5pPr marL="2144194" indent="0">
              <a:buNone/>
              <a:defRPr sz="1100"/>
            </a:lvl5pPr>
            <a:lvl6pPr marL="2680244" indent="0">
              <a:buNone/>
              <a:defRPr sz="1100"/>
            </a:lvl6pPr>
            <a:lvl7pPr marL="3216292" indent="0">
              <a:buNone/>
              <a:defRPr sz="1100"/>
            </a:lvl7pPr>
            <a:lvl8pPr marL="3752340" indent="0">
              <a:buNone/>
              <a:defRPr sz="1100"/>
            </a:lvl8pPr>
            <a:lvl9pPr marL="4288393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5142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9" y="4800605"/>
            <a:ext cx="5943600" cy="566739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9" y="612775"/>
            <a:ext cx="5943600" cy="4114800"/>
          </a:xfrm>
        </p:spPr>
        <p:txBody>
          <a:bodyPr/>
          <a:lstStyle>
            <a:lvl1pPr marL="0" indent="0">
              <a:buNone/>
              <a:defRPr sz="3800"/>
            </a:lvl1pPr>
            <a:lvl2pPr marL="536048" indent="0">
              <a:buNone/>
              <a:defRPr sz="3300"/>
            </a:lvl2pPr>
            <a:lvl3pPr marL="1072097" indent="0">
              <a:buNone/>
              <a:defRPr sz="2800"/>
            </a:lvl3pPr>
            <a:lvl4pPr marL="1608144" indent="0">
              <a:buNone/>
              <a:defRPr sz="2300"/>
            </a:lvl4pPr>
            <a:lvl5pPr marL="2144194" indent="0">
              <a:buNone/>
              <a:defRPr sz="2300"/>
            </a:lvl5pPr>
            <a:lvl6pPr marL="2680244" indent="0">
              <a:buNone/>
              <a:defRPr sz="2300"/>
            </a:lvl6pPr>
            <a:lvl7pPr marL="3216292" indent="0">
              <a:buNone/>
              <a:defRPr sz="2300"/>
            </a:lvl7pPr>
            <a:lvl8pPr marL="3752340" indent="0">
              <a:buNone/>
              <a:defRPr sz="2300"/>
            </a:lvl8pPr>
            <a:lvl9pPr marL="4288393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9" y="5367347"/>
            <a:ext cx="5943600" cy="804863"/>
          </a:xfrm>
        </p:spPr>
        <p:txBody>
          <a:bodyPr/>
          <a:lstStyle>
            <a:lvl1pPr marL="0" indent="0">
              <a:buNone/>
              <a:defRPr sz="1600"/>
            </a:lvl1pPr>
            <a:lvl2pPr marL="536048" indent="0">
              <a:buNone/>
              <a:defRPr sz="1400"/>
            </a:lvl2pPr>
            <a:lvl3pPr marL="1072097" indent="0">
              <a:buNone/>
              <a:defRPr sz="1200"/>
            </a:lvl3pPr>
            <a:lvl4pPr marL="1608144" indent="0">
              <a:buNone/>
              <a:defRPr sz="1100"/>
            </a:lvl4pPr>
            <a:lvl5pPr marL="2144194" indent="0">
              <a:buNone/>
              <a:defRPr sz="1100"/>
            </a:lvl5pPr>
            <a:lvl6pPr marL="2680244" indent="0">
              <a:buNone/>
              <a:defRPr sz="1100"/>
            </a:lvl6pPr>
            <a:lvl7pPr marL="3216292" indent="0">
              <a:buNone/>
              <a:defRPr sz="1100"/>
            </a:lvl7pPr>
            <a:lvl8pPr marL="3752340" indent="0">
              <a:buNone/>
              <a:defRPr sz="1100"/>
            </a:lvl8pPr>
            <a:lvl9pPr marL="4288393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7398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8627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40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735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2750" y="1412877"/>
            <a:ext cx="9080500" cy="145578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963686310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12754" y="1411560"/>
            <a:ext cx="4457701" cy="1224951"/>
          </a:xfrm>
        </p:spPr>
        <p:txBody>
          <a:bodyPr/>
          <a:lstStyle>
            <a:lvl1pPr marL="235934" indent="-235934">
              <a:lnSpc>
                <a:spcPct val="90000"/>
              </a:lnSpc>
              <a:defRPr sz="2000"/>
            </a:lvl1pPr>
            <a:lvl2pPr marL="467277" indent="-225836">
              <a:lnSpc>
                <a:spcPct val="90000"/>
              </a:lnSpc>
              <a:defRPr sz="1600"/>
            </a:lvl2pPr>
            <a:lvl3pPr marL="661902" indent="-200130">
              <a:lnSpc>
                <a:spcPct val="90000"/>
              </a:lnSpc>
              <a:defRPr sz="1400"/>
            </a:lvl3pPr>
            <a:lvl4pPr marL="851935" indent="-190034">
              <a:lnSpc>
                <a:spcPct val="90000"/>
              </a:lnSpc>
              <a:defRPr sz="1300"/>
            </a:lvl4pPr>
            <a:lvl5pPr marL="1052065" indent="-194622">
              <a:lnSpc>
                <a:spcPct val="90000"/>
              </a:lnSpc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5" y="1411560"/>
            <a:ext cx="4457701" cy="1224951"/>
          </a:xfrm>
        </p:spPr>
        <p:txBody>
          <a:bodyPr/>
          <a:lstStyle>
            <a:lvl1pPr marL="241444" indent="-241444">
              <a:lnSpc>
                <a:spcPct val="90000"/>
              </a:lnSpc>
              <a:defRPr sz="2000"/>
            </a:lvl1pPr>
            <a:lvl2pPr marL="467277" indent="-235934">
              <a:lnSpc>
                <a:spcPct val="90000"/>
              </a:lnSpc>
              <a:defRPr sz="1600"/>
            </a:lvl2pPr>
            <a:lvl3pPr marL="667411" indent="-210230">
              <a:lnSpc>
                <a:spcPct val="90000"/>
              </a:lnSpc>
              <a:defRPr sz="1400"/>
            </a:lvl3pPr>
            <a:lvl4pPr marL="851935" indent="-184525">
              <a:lnSpc>
                <a:spcPct val="90000"/>
              </a:lnSpc>
              <a:defRPr sz="1300"/>
            </a:lvl4pPr>
            <a:lvl5pPr marL="1052065" indent="-190034">
              <a:lnSpc>
                <a:spcPct val="90000"/>
              </a:lnSpc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086999755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2754" y="1854758"/>
            <a:ext cx="4457701" cy="24929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800" b="1"/>
            </a:lvl1pPr>
            <a:lvl2pPr marL="317272" indent="0">
              <a:buNone/>
              <a:defRPr sz="1400" b="1"/>
            </a:lvl2pPr>
            <a:lvl3pPr marL="634543" indent="0">
              <a:buNone/>
              <a:defRPr sz="1300" b="1"/>
            </a:lvl3pPr>
            <a:lvl4pPr marL="951816" indent="0">
              <a:buNone/>
              <a:defRPr sz="1100" b="1"/>
            </a:lvl4pPr>
            <a:lvl5pPr marL="1269088" indent="0">
              <a:buNone/>
              <a:defRPr sz="1100" b="1"/>
            </a:lvl5pPr>
            <a:lvl6pPr marL="1586360" indent="0">
              <a:buNone/>
              <a:defRPr sz="1100" b="1"/>
            </a:lvl6pPr>
            <a:lvl7pPr marL="1903631" indent="0">
              <a:buNone/>
              <a:defRPr sz="1100" b="1"/>
            </a:lvl7pPr>
            <a:lvl8pPr marL="2220904" indent="0">
              <a:buNone/>
              <a:defRPr sz="1100" b="1"/>
            </a:lvl8pPr>
            <a:lvl9pPr marL="2538176" indent="0">
              <a:buNone/>
              <a:defRPr sz="11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2752" y="2174879"/>
            <a:ext cx="4457701" cy="1084912"/>
          </a:xfrm>
        </p:spPr>
        <p:txBody>
          <a:bodyPr/>
          <a:lstStyle>
            <a:lvl1pPr marL="195540" indent="-195540">
              <a:defRPr sz="1600"/>
            </a:lvl1pPr>
            <a:lvl2pPr marL="390163" indent="-184525">
              <a:defRPr sz="1400"/>
            </a:lvl2pPr>
            <a:lvl3pPr marL="564591" indent="-168916">
              <a:defRPr sz="1300"/>
            </a:lvl3pPr>
            <a:lvl4pPr marL="728918" indent="-158819">
              <a:defRPr sz="1200"/>
            </a:lvl4pPr>
            <a:lvl5pPr marL="887739" indent="-143213">
              <a:defRPr sz="12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3153" y="1854758"/>
            <a:ext cx="4460104" cy="24929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800" b="1"/>
            </a:lvl1pPr>
            <a:lvl2pPr marL="317272" indent="0">
              <a:buNone/>
              <a:defRPr sz="1400" b="1"/>
            </a:lvl2pPr>
            <a:lvl3pPr marL="634543" indent="0">
              <a:buNone/>
              <a:defRPr sz="1300" b="1"/>
            </a:lvl3pPr>
            <a:lvl4pPr marL="951816" indent="0">
              <a:buNone/>
              <a:defRPr sz="1100" b="1"/>
            </a:lvl4pPr>
            <a:lvl5pPr marL="1269088" indent="0">
              <a:buNone/>
              <a:defRPr sz="1100" b="1"/>
            </a:lvl5pPr>
            <a:lvl6pPr marL="1586360" indent="0">
              <a:buNone/>
              <a:defRPr sz="1100" b="1"/>
            </a:lvl6pPr>
            <a:lvl7pPr marL="1903631" indent="0">
              <a:buNone/>
              <a:defRPr sz="1100" b="1"/>
            </a:lvl7pPr>
            <a:lvl8pPr marL="2220904" indent="0">
              <a:buNone/>
              <a:defRPr sz="1100" b="1"/>
            </a:lvl8pPr>
            <a:lvl9pPr marL="2538176" indent="0">
              <a:buNone/>
              <a:defRPr sz="11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9"/>
            <a:ext cx="4461139" cy="1084912"/>
          </a:xfrm>
        </p:spPr>
        <p:txBody>
          <a:bodyPr/>
          <a:lstStyle>
            <a:lvl1pPr marL="205640" indent="-205640">
              <a:defRPr sz="1600"/>
            </a:lvl1pPr>
            <a:lvl2pPr marL="395672" indent="-190034">
              <a:defRPr sz="1400"/>
            </a:lvl2pPr>
            <a:lvl3pPr marL="570098" indent="-169835">
              <a:defRPr sz="1300"/>
            </a:lvl3pPr>
            <a:lvl4pPr marL="728918" indent="-164328">
              <a:defRPr sz="1200"/>
            </a:lvl4pPr>
            <a:lvl5pPr marL="887739" indent="-153312">
              <a:defRPr sz="12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202814406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565608622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1849791"/>
      </p:ext>
    </p:extLst>
  </p:cSld>
  <p:clrMapOvr>
    <a:masterClrMapping/>
  </p:clrMapOvr>
  <p:transition spd="slow">
    <p:fade/>
  </p:transition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7301300"/>
      </p:ext>
    </p:extLst>
  </p:cSld>
  <p:clrMapOvr>
    <a:masterClrMapping/>
  </p:clrMapOvr>
  <p:transition spd="slow">
    <p:fade/>
  </p:transition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750" y="230188"/>
            <a:ext cx="9080500" cy="45704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8195" name="Текст 2"/>
          <p:cNvSpPr>
            <a:spLocks noGrp="1"/>
          </p:cNvSpPr>
          <p:nvPr>
            <p:ph type="body" idx="1"/>
          </p:nvPr>
        </p:nvSpPr>
        <p:spPr bwMode="auto">
          <a:xfrm>
            <a:off x="412750" y="1412877"/>
            <a:ext cx="9080500" cy="145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9824711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ransition spd="slow"/>
  <p:txStyles>
    <p:titleStyle>
      <a:lvl1pPr algn="l" defTabSz="633146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3300" kern="1200" spc="-104" dirty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633146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Arial" pitchFamily="34" charset="0"/>
        </a:defRPr>
      </a:lvl2pPr>
      <a:lvl3pPr algn="l" defTabSz="633146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Arial" pitchFamily="34" charset="0"/>
        </a:defRPr>
      </a:lvl3pPr>
      <a:lvl4pPr algn="l" defTabSz="633146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Arial" pitchFamily="34" charset="0"/>
        </a:defRPr>
      </a:lvl4pPr>
      <a:lvl5pPr algn="l" defTabSz="633146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Arial" pitchFamily="34" charset="0"/>
        </a:defRPr>
      </a:lvl5pPr>
      <a:lvl6pPr marL="536311" algn="l" defTabSz="633146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Arial" pitchFamily="34" charset="0"/>
        </a:defRPr>
      </a:lvl6pPr>
      <a:lvl7pPr marL="1072621" algn="l" defTabSz="633146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Arial" pitchFamily="34" charset="0"/>
        </a:defRPr>
      </a:lvl7pPr>
      <a:lvl8pPr marL="1608932" algn="l" defTabSz="633146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Arial" pitchFamily="34" charset="0"/>
        </a:defRPr>
      </a:lvl8pPr>
      <a:lvl9pPr marL="2145243" algn="l" defTabSz="633146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cs typeface="Arial" pitchFamily="34" charset="0"/>
        </a:defRPr>
      </a:lvl9pPr>
    </p:titleStyle>
    <p:bodyStyle>
      <a:lvl1pPr marL="273743" indent="-273743" algn="l" defTabSz="633146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33146" indent="-273743" algn="l" defTabSz="633146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8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73368" indent="-238361" algn="l" defTabSz="633146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8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13590" indent="-238361" algn="l" defTabSz="633146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8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46364" indent="-232773" algn="l" defTabSz="633146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8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44996" indent="-158636" algn="l" defTabSz="634543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2268" indent="-158636" algn="l" defTabSz="634543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79539" indent="-158636" algn="l" defTabSz="634543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696812" indent="-158636" algn="l" defTabSz="634543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34543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17272" algn="l" defTabSz="634543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34543" algn="l" defTabSz="634543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51816" algn="l" defTabSz="634543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69088" algn="l" defTabSz="634543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586360" algn="l" defTabSz="634543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03631" algn="l" defTabSz="634543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20904" algn="l" defTabSz="634543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38176" algn="l" defTabSz="634543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750" y="230189"/>
            <a:ext cx="9080500" cy="3877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2750" y="1412878"/>
            <a:ext cx="9080500" cy="1244956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6618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</p:sldLayoutIdLst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hf sldNum="0" hdr="0" dt="0"/>
  <p:txStyles>
    <p:titleStyle>
      <a:lvl1pPr algn="l" defTabSz="540881" rtl="0" eaLnBrk="1" latinLnBrk="0" hangingPunct="1">
        <a:lnSpc>
          <a:spcPct val="90000"/>
        </a:lnSpc>
        <a:spcBef>
          <a:spcPct val="0"/>
        </a:spcBef>
        <a:buNone/>
        <a:defRPr lang="en-US" sz="2800" b="0" kern="1200" cap="none" spc="-89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234767" indent="-234767" algn="l" defTabSz="540881" rtl="0" eaLnBrk="1" latinLnBrk="0" hangingPunct="1">
        <a:lnSpc>
          <a:spcPct val="90000"/>
        </a:lnSpc>
        <a:spcBef>
          <a:spcPct val="20000"/>
        </a:spcBef>
        <a:buFontTx/>
        <a:buBlip>
          <a:blip r:embed="rId17"/>
        </a:buBlip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540903" indent="-234767" algn="l" defTabSz="540881" rtl="0" eaLnBrk="1" latinLnBrk="0" hangingPunct="1">
        <a:lnSpc>
          <a:spcPct val="90000"/>
        </a:lnSpc>
        <a:spcBef>
          <a:spcPct val="20000"/>
        </a:spcBef>
        <a:buFontTx/>
        <a:buBlip>
          <a:blip r:embed="rId18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44681" indent="-203778" algn="l" defTabSz="540881" rtl="0" eaLnBrk="1" latinLnBrk="0" hangingPunct="1">
        <a:lnSpc>
          <a:spcPct val="90000"/>
        </a:lnSpc>
        <a:spcBef>
          <a:spcPct val="20000"/>
        </a:spcBef>
        <a:buFontTx/>
        <a:buBlip>
          <a:blip r:embed="rId18"/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949398" indent="-204716" algn="l" defTabSz="540881" rtl="0" eaLnBrk="1" latinLnBrk="0" hangingPunct="1">
        <a:lnSpc>
          <a:spcPct val="90000"/>
        </a:lnSpc>
        <a:spcBef>
          <a:spcPct val="20000"/>
        </a:spcBef>
        <a:buFontTx/>
        <a:buBlip>
          <a:blip r:embed="rId18"/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8480" indent="-199082" algn="l" defTabSz="540881" rtl="0" eaLnBrk="1" latinLnBrk="0" hangingPunct="1">
        <a:lnSpc>
          <a:spcPct val="90000"/>
        </a:lnSpc>
        <a:spcBef>
          <a:spcPct val="20000"/>
        </a:spcBef>
        <a:buFontTx/>
        <a:buBlip>
          <a:blip r:embed="rId18"/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487424" indent="-135220" algn="l" defTabSz="540881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757865" indent="-135220" algn="l" defTabSz="540881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028305" indent="-135220" algn="l" defTabSz="540881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298747" indent="-135220" algn="l" defTabSz="540881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0881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70441" algn="l" defTabSz="540881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40881" algn="l" defTabSz="540881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11322" algn="l" defTabSz="540881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081763" algn="l" defTabSz="540881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352204" algn="l" defTabSz="540881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622645" algn="l" defTabSz="540881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893084" algn="l" defTabSz="540881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163525" algn="l" defTabSz="540881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7"/>
            <a:ext cx="8915400" cy="1143000"/>
          </a:xfrm>
          <a:prstGeom prst="rect">
            <a:avLst/>
          </a:prstGeom>
        </p:spPr>
        <p:txBody>
          <a:bodyPr vert="horz" lIns="107210" tIns="53603" rIns="107210" bIns="5360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107210" tIns="53603" rIns="107210" bIns="5360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4" y="6356352"/>
            <a:ext cx="31369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412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ctr" defTabSz="1072097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2036" indent="-402036" algn="l" defTabSz="1072097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1077" indent="-335029" algn="l" defTabSz="1072097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0121" indent="-268024" algn="l" defTabSz="1072097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6170" indent="-268024" algn="l" defTabSz="1072097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12220" indent="-268024" algn="l" defTabSz="1072097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8268" indent="-268024" algn="l" defTabSz="107209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4316" indent="-268024" algn="l" defTabSz="107209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0365" indent="-268024" algn="l" defTabSz="107209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6416" indent="-268024" algn="l" defTabSz="107209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209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048" algn="l" defTabSz="107209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097" algn="l" defTabSz="107209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8144" algn="l" defTabSz="107209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4194" algn="l" defTabSz="107209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0244" algn="l" defTabSz="107209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6292" algn="l" defTabSz="107209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2340" algn="l" defTabSz="107209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88393" algn="l" defTabSz="107209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2773437"/>
            <a:ext cx="9906000" cy="1682530"/>
          </a:xfrm>
          <a:prstGeom prst="rect">
            <a:avLst/>
          </a:prstGeom>
        </p:spPr>
        <p:txBody>
          <a:bodyPr wrap="square" lIns="107210" tIns="53603" rIns="107210" bIns="53603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ПАСПОРТ</a:t>
            </a:r>
          </a:p>
          <a:p>
            <a:pPr algn="ctr"/>
            <a:r>
              <a:rPr lang="ru-RU" altLang="ru-RU" sz="3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Единой </a:t>
            </a:r>
            <a:r>
              <a:rPr lang="ru-RU" altLang="ru-RU" sz="3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дежурно-диспетчерской службы</a:t>
            </a:r>
          </a:p>
          <a:p>
            <a:pPr algn="ctr"/>
            <a:r>
              <a:rPr lang="ru-RU" altLang="ru-RU" sz="33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города </a:t>
            </a:r>
            <a:r>
              <a:rPr lang="ru-RU" altLang="ru-RU" sz="3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Ноябрьск»</a:t>
            </a:r>
            <a:r>
              <a:rPr lang="ru-RU" altLang="ru-RU" sz="3300" b="1" dirty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pic>
        <p:nvPicPr>
          <p:cNvPr id="9" name="Picture 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7296" y="326230"/>
            <a:ext cx="1974850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287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ОРГАНИЗАЦИЯ МЕЖВЕДОМСТВЕННОГО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ВЗАИМОДЕЙСТВИЯ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550494"/>
              </p:ext>
            </p:extLst>
          </p:nvPr>
        </p:nvGraphicFramePr>
        <p:xfrm>
          <a:off x="95201" y="979259"/>
          <a:ext cx="9687049" cy="2155553"/>
        </p:xfrm>
        <a:graphic>
          <a:graphicData uri="http://schemas.openxmlformats.org/drawingml/2006/table">
            <a:tbl>
              <a:tblPr/>
              <a:tblGrid>
                <a:gridCol w="1830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64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64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08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68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204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20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200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7560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93600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93600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13554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ФОИВ и другие ведомства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Структурное подразделение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Орган повседневного управления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Конференцсвязь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Наличие нормативной базы взаимодействия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Состояние информационно-технического взаимодействия 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ВКС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аудио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Соглашения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Регламенты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Алгоритм (инструкции)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Наличие информационных систем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3454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Доступ ЕДДС к информационным системам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2033">
                <a:tc gridSpan="11"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СОСТАВ ТЕРРИТОРИАЛЬНЫХ ПОДРАЗДЕЛЕНИЙ ФОИВ НЕ ВХОДЯЩИХ В РСЧС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55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ФСБ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ФСБ</a:t>
                      </a:r>
                      <a:endParaRPr lang="ru-RU" sz="9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-</a:t>
                      </a:r>
                      <a:endParaRPr lang="ru-RU" sz="700" b="0" i="0" u="none" strike="noStrike" kern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55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2.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Прокуратура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Прокуратура г. Ноябрьска</a:t>
                      </a:r>
                    </a:p>
                    <a:p>
                      <a:pPr algn="ctr" fontAlgn="t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-</a:t>
                      </a:r>
                      <a:endParaRPr lang="ru-RU" sz="700" b="0" i="0" u="none" strike="noStrike" kern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54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3.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Следственный</a:t>
                      </a:r>
                      <a:r>
                        <a:rPr lang="ru-RU" sz="9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комитет</a:t>
                      </a:r>
                      <a:endParaRPr lang="ru-RU" sz="900" b="1" i="0" u="none" strike="noStrike" dirty="0" smtClean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Следственный</a:t>
                      </a:r>
                      <a:r>
                        <a:rPr lang="ru-RU" sz="9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комитет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-</a:t>
                      </a:r>
                      <a:endParaRPr lang="ru-RU" sz="700" b="0" i="0" u="none" strike="noStrike" kern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35547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l" fontAlgn="ctr"/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900" dirty="0">
                        <a:solidFill>
                          <a:srgbClr val="FF0000"/>
                        </a:solidFill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900">
                        <a:solidFill>
                          <a:srgbClr val="FF0000"/>
                        </a:solidFill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700" b="0" i="0" u="none" strike="noStrike" kern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297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Итого ФОИВ вне РСЧС — </a:t>
                      </a:r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оперативный </a:t>
                      </a:r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дежурный </a:t>
                      </a:r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– 3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7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Номер слайда 2"/>
          <p:cNvSpPr txBox="1">
            <a:spLocks/>
          </p:cNvSpPr>
          <p:nvPr/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153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ОРГАНИЗАЦИЯ МЕЖВЕДОМСТВЕННОГО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ВЗАИМОДЕЙСТВИЯ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436976"/>
              </p:ext>
            </p:extLst>
          </p:nvPr>
        </p:nvGraphicFramePr>
        <p:xfrm>
          <a:off x="95201" y="836712"/>
          <a:ext cx="9538318" cy="5779769"/>
        </p:xfrm>
        <a:graphic>
          <a:graphicData uri="http://schemas.openxmlformats.org/drawingml/2006/table">
            <a:tbl>
              <a:tblPr/>
              <a:tblGrid>
                <a:gridCol w="1801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369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3691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9252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6081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254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0894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089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74439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921629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921629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23792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Наименование организации</a:t>
                      </a:r>
                      <a:endParaRPr lang="ru-RU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Структурное подразделение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Орган повседневного управления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Конференцсвязь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Наличие нормативной базы взаимодействия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Состояние информационно-технического взаимодействия 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ВКС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аудио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Соглашения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Регламенты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Алгоритм (инструкции)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Наличие информационных систем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3454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Доступ ЕДДС к информационным системам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742">
                <a:tc gridSpan="11"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СОСТАВ ДЕЖУРНО-ДИСПЕТЧЕРСКИХ</a:t>
                      </a:r>
                      <a:r>
                        <a:rPr lang="ru-RU" sz="105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СЛУЖБ Ф и ТП РСЧС, ОРГАНИЗАЦИЙ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076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ПСО ФПС ГПС ГУ МЧС России по Ямало-Ненецкому автономному округу»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</a:t>
                      </a:r>
                      <a:r>
                        <a:rPr kumimoji="0" lang="ru-R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ПСО ФПС ГПС ГУ МЧС России по Ямало-Ненецкому автономному округу»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604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2.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ФГБУ «9 ОФПС ГПС</a:t>
                      </a:r>
                      <a:r>
                        <a:rPr lang="ru-RU" sz="90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по Ямало-Ненецкому автономному округу (договорной)»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ФГБУ «9 ОФПС </a:t>
                      </a:r>
                      <a:r>
                        <a:rPr lang="ru-RU" sz="9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ГПС</a:t>
                      </a:r>
                      <a:r>
                        <a:rPr lang="ru-RU" sz="9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Ямало-Ненецкому автономному округу (договорной)»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27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3.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ОМВД ЯНАО в г. Ноябрьск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ОМВД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ЯНАО в г. Ноябрьск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27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4.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ГБУЗ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ЯНАО</a:t>
                      </a:r>
                      <a:r>
                        <a:rPr lang="ru-RU" sz="900" baseline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«Ноябрьская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ЦГБ»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ГБУЗ ЯНАО</a:t>
                      </a:r>
                      <a:r>
                        <a:rPr lang="ru-RU" sz="900" baseline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«Ноябрьская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ЦГБ»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27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5.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ГБУЗ ЯНАО</a:t>
                      </a:r>
                      <a:r>
                        <a:rPr lang="ru-RU" sz="900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«Ноябрьская ССМП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ГБУЗ ЯНАО</a:t>
                      </a:r>
                      <a:r>
                        <a:rPr lang="ru-RU" sz="900" baseline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«Ноябрьская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ССМП»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27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6.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ГБУЗ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ЯНАО</a:t>
                      </a:r>
                      <a:r>
                        <a:rPr lang="ru-RU" sz="900" baseline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«Ноябрьская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ПНД»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ГБУЗ ЯНАО</a:t>
                      </a:r>
                      <a:r>
                        <a:rPr lang="ru-RU" sz="900" baseline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«Ноябрьская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ПНД»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67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7.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МУП «НСАТ»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МУП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«НСАТ»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67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8.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МУП «ПП»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МУП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«ПП»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611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9.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Филиал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АО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«РЖД» структурного подразделения </a:t>
                      </a:r>
                      <a:r>
                        <a:rPr lang="ru-RU" sz="9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Сургутского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отделения Свердловской ж/д ст. Ноябрьск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Филиал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ОАО «РЖД» структурного подразделения </a:t>
                      </a:r>
                      <a:r>
                        <a:rPr lang="ru-RU" sz="9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Сургутского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отделения Свердловской ж/д ст. Ноябрьск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055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10.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57785" algn="ctr" defTabSz="1280160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1760" algn="l"/>
                          <a:tab pos="308610" algn="l"/>
                        </a:tabLs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Филиал АО «</a:t>
                      </a:r>
                      <a:r>
                        <a:rPr lang="ru-RU" sz="9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Россети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Тюмень» НЭС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57785" algn="ctr" defTabSz="1280160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1760" algn="l"/>
                          <a:tab pos="308610" algn="l"/>
                        </a:tabLs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Филиал АО «</a:t>
                      </a:r>
                      <a:r>
                        <a:rPr lang="ru-RU" sz="9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Россети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Тюмень» НЭС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055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11.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5778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  <a:tab pos="308610" algn="l"/>
                        </a:tabLs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АО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</a:t>
                      </a:r>
                      <a:r>
                        <a:rPr lang="ru-RU" sz="9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ЭнергоГазНоябрьск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5778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  <a:tab pos="308610" algn="l"/>
                        </a:tabLs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АО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</a:t>
                      </a:r>
                      <a:r>
                        <a:rPr lang="ru-RU" sz="9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ЭнергоГазНоябрьск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67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12.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5778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  <a:tab pos="308610" algn="l"/>
                        </a:tabLs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АО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«ВТВК»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5778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  <a:tab pos="308610" algn="l"/>
                        </a:tabLs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ОАО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«ВТВК»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67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13.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5778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  <a:tab pos="308610" algn="l"/>
                        </a:tabLst>
                      </a:pP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ООО «Крепость»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5778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  <a:tab pos="308610" algn="l"/>
                        </a:tabLs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ООО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«Крепость»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  <a:p>
                      <a:pPr algn="ctr" fontAlgn="t"/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67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14.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5778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  <a:tab pos="308610" algn="l"/>
                        </a:tabLst>
                      </a:pP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ООО «НЖСК»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R="5778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  <a:tab pos="308610" algn="l"/>
                        </a:tabLs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ООО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«НЖСК»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6" name="Номер слайда 2"/>
          <p:cNvSpPr txBox="1">
            <a:spLocks/>
          </p:cNvSpPr>
          <p:nvPr/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271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ОРГАНИЗАЦИЯ МЕЖВЕДОМСТВЕННОГО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ВЗАИМОДЕЙСТВИЯ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437930"/>
              </p:ext>
            </p:extLst>
          </p:nvPr>
        </p:nvGraphicFramePr>
        <p:xfrm>
          <a:off x="95201" y="836712"/>
          <a:ext cx="9538318" cy="3274013"/>
        </p:xfrm>
        <a:graphic>
          <a:graphicData uri="http://schemas.openxmlformats.org/drawingml/2006/table">
            <a:tbl>
              <a:tblPr/>
              <a:tblGrid>
                <a:gridCol w="1801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369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3691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9252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6081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254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0894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0894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74439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921629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921629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22476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Наименование организации</a:t>
                      </a:r>
                      <a:endParaRPr lang="ru-RU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Структурное подразделение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Орган повседневного управления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Конференцсвязь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Наличие нормативной базы взаимодействия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Состояние информационно-технического взаимодействия 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63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ВКС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аудио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Соглашения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Регламенты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Алгоритм (инструкции)</a:t>
                      </a: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Наличие информационных систем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3454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Доступ ЕДДС к информационным системам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8072">
                <a:tc gridSpan="11"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СОСТАВ ДЕЖУРНО-ДИСПЕТЧЕРСКИХ</a:t>
                      </a:r>
                      <a:r>
                        <a:rPr lang="ru-RU" sz="105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СЛУЖБ Ф и ТП РСЧС, ОРГАНИЗАЦИЙ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06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15.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ФГУЗ "Центр гигиены и эпидемиологии ЯНАО в г. Ноябрьск"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ФГУЗ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"Центр гигиены и эпидемиологии ЯНАО в г. Ноябрьск"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49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16.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Ноябрьский районный узел связи ЯНФ 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ПАО </a:t>
                      </a:r>
                      <a:r>
                        <a:rPr lang="ru-RU" sz="900" b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«Ростелеком»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Ноябрьский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районный узел связи ЯНФ 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ПАО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«Ростелеком»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848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17.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ГКУ филиала «</a:t>
                      </a:r>
                      <a:r>
                        <a:rPr lang="ru-RU" sz="900" b="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ЯмалСпас</a:t>
                      </a:r>
                      <a:r>
                        <a:rPr lang="ru-RU" sz="900" b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Ноябрьский ПСО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ГКУ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филиала «</a:t>
                      </a:r>
                      <a:r>
                        <a:rPr lang="ru-RU" sz="9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ЯмалСпас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Ноябрьский ПСО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25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18.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АО </a:t>
                      </a:r>
                      <a:r>
                        <a:rPr lang="ru-RU" sz="900" b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«Электрические сети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ОАО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«Электрические сети</a:t>
                      </a: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9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  <a:p>
                      <a:pPr algn="ctr"/>
                      <a:endParaRPr lang="ru-RU" sz="900" dirty="0"/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72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19.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Ноябрьский филиал </a:t>
                      </a:r>
                      <a:r>
                        <a:rPr lang="ru-RU" sz="900" b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АО </a:t>
                      </a:r>
                      <a:r>
                        <a:rPr lang="ru-RU" sz="900" b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"Аэропорт Сургут"  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ДДС Ноябрьский </a:t>
                      </a:r>
                      <a:r>
                        <a:rPr lang="ru-RU" sz="9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филиал ОАО "Аэропорт Сургут"  </a:t>
                      </a:r>
                    </a:p>
                  </a:txBody>
                  <a:tcPr marL="45780" marR="457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</a:p>
                    <a:p>
                      <a:pPr algn="ctr"/>
                      <a:endParaRPr lang="ru-RU" sz="900" dirty="0"/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850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Итого </a:t>
                      </a:r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ДДС — 19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общее количество </a:t>
                      </a:r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 </a:t>
                      </a:r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7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" name="Номер слайда 2"/>
          <p:cNvSpPr txBox="1">
            <a:spLocks/>
          </p:cNvSpPr>
          <p:nvPr/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20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СВЕДЕНИЯ ОБ ИНФОРМАЦИОННЫХ СИСТЕМАХ И РЕСУРСАХ ЕДДС г. Ноябрьска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045951"/>
              </p:ext>
            </p:extLst>
          </p:nvPr>
        </p:nvGraphicFramePr>
        <p:xfrm>
          <a:off x="56456" y="908720"/>
          <a:ext cx="9802040" cy="1756784"/>
        </p:xfrm>
        <a:graphic>
          <a:graphicData uri="http://schemas.openxmlformats.org/drawingml/2006/table">
            <a:tbl>
              <a:tblPr firstRow="1" bandRow="1"/>
              <a:tblGrid>
                <a:gridCol w="2260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68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8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68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68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68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368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3680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48519"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Название информационной системы (информационного ресурса, СПО)</a:t>
                      </a:r>
                      <a:endParaRPr lang="ru-RU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Принадлежность (ФОИВ, ОИВ, ОМСУ, ГУ МЧС России, организации, открытый ресурс; контактные данные)</a:t>
                      </a:r>
                      <a:endParaRPr lang="ru-RU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Возможности ИС (ИР) </a:t>
                      </a:r>
                    </a:p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(Какие данные можно получить, функционал; под какой вид ЧС используется)</a:t>
                      </a:r>
                      <a:endParaRPr lang="ru-RU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Ф.И.О. должностного лица, ответственного за применение ИС в ЕДДС (должность, телефон, электронная почта интернет)</a:t>
                      </a:r>
                      <a:endParaRPr lang="ru-RU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АРМ ЕДДС, использующее ИС</a:t>
                      </a:r>
                    </a:p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(название АРМ, телефон)</a:t>
                      </a:r>
                      <a:endParaRPr lang="ru-RU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Наличие доступа в ЕДДС (Адрес в сети Интернет/</a:t>
                      </a:r>
                      <a:r>
                        <a:rPr lang="ru-RU" sz="10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Интранет</a:t>
                      </a: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, выделенный канал, удаленный доступ, СПО, просмотр через ВКС; авторизация - логин/пароль)</a:t>
                      </a:r>
                      <a:endParaRPr lang="ru-RU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Примечание</a:t>
                      </a:r>
                    </a:p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(текущее состояние, перспективы развития, возможность обмена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данными </a:t>
                      </a:r>
                    </a:p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с ГУ МЧС России)</a:t>
                      </a:r>
                      <a:endParaRPr lang="ru-RU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9540"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8519">
                <a:tc gridSpan="8"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Информационные системы отсутствуют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Номер слайда 2"/>
          <p:cNvSpPr txBox="1">
            <a:spLocks/>
          </p:cNvSpPr>
          <p:nvPr/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153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Rectangle 4"/>
          <p:cNvSpPr>
            <a:spLocks noChangeArrowheads="1"/>
          </p:cNvSpPr>
          <p:nvPr/>
        </p:nvSpPr>
        <p:spPr bwMode="auto">
          <a:xfrm>
            <a:off x="116769" y="1772870"/>
            <a:ext cx="9705528" cy="1757229"/>
          </a:xfrm>
          <a:prstGeom prst="rect">
            <a:avLst/>
          </a:prstGeom>
          <a:solidFill>
            <a:srgbClr val="CCFF99"/>
          </a:solidFill>
          <a:ln>
            <a:noFill/>
          </a:ln>
        </p:spPr>
        <p:txBody>
          <a:bodyPr wrap="none" lIns="20068" tIns="10039" rIns="20068" bIns="10039" anchor="ctr"/>
          <a:lstStyle/>
          <a:p>
            <a:pPr algn="ctr" defTabSz="650833"/>
            <a:endParaRPr lang="ru-RU" sz="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0" y="1"/>
            <a:ext cx="9906000" cy="1015330"/>
          </a:xfrm>
          <a:prstGeom prst="rect">
            <a:avLst/>
          </a:prstGeom>
        </p:spPr>
        <p:txBody>
          <a:bodyPr vert="horz" lIns="107203" tIns="53600" rIns="107203" bIns="53600" rtlCol="0" anchor="ctr">
            <a:noAutofit/>
          </a:bodyPr>
          <a:lstStyle>
            <a:lvl1pPr algn="ctr" defTabSz="1072097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797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СХЕМА ОРГАНИЗАЦИИ УПРАВЛЕНИЯ </a:t>
            </a:r>
          </a:p>
          <a:p>
            <a:pPr defTabSz="1241797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ГОРОДСКОГО ЗВЕНА ТП РСЧС</a:t>
            </a:r>
          </a:p>
        </p:txBody>
      </p:sp>
      <p:sp>
        <p:nvSpPr>
          <p:cNvPr id="91" name="Rectangle 2"/>
          <p:cNvSpPr>
            <a:spLocks noChangeArrowheads="1"/>
          </p:cNvSpPr>
          <p:nvPr/>
        </p:nvSpPr>
        <p:spPr bwMode="auto">
          <a:xfrm>
            <a:off x="104815" y="5864474"/>
            <a:ext cx="9705528" cy="416952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txBody>
          <a:bodyPr wrap="none" lIns="20068" tIns="10039" rIns="20068" bIns="10039" anchor="ctr"/>
          <a:lstStyle/>
          <a:p>
            <a:pPr algn="ctr" defTabSz="650833"/>
            <a:endParaRPr lang="ru-RU" sz="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Rectangle 3"/>
          <p:cNvSpPr>
            <a:spLocks noChangeArrowheads="1"/>
          </p:cNvSpPr>
          <p:nvPr/>
        </p:nvSpPr>
        <p:spPr bwMode="auto">
          <a:xfrm>
            <a:off x="123850" y="4918139"/>
            <a:ext cx="9705528" cy="89654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txBody>
          <a:bodyPr wrap="none" lIns="20068" tIns="10039" rIns="20068" bIns="10039" anchor="ctr"/>
          <a:lstStyle/>
          <a:p>
            <a:pPr algn="ctr" defTabSz="650833"/>
            <a:endParaRPr lang="ru-RU" sz="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Rectangle 4"/>
          <p:cNvSpPr>
            <a:spLocks noChangeArrowheads="1"/>
          </p:cNvSpPr>
          <p:nvPr/>
        </p:nvSpPr>
        <p:spPr bwMode="auto">
          <a:xfrm>
            <a:off x="100236" y="3615288"/>
            <a:ext cx="9705528" cy="125871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none" lIns="20068" tIns="10039" rIns="20068" bIns="10039" anchor="ctr"/>
          <a:lstStyle/>
          <a:p>
            <a:pPr algn="ctr" defTabSz="650833"/>
            <a:endParaRPr lang="ru-RU" sz="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Rectangle 5"/>
          <p:cNvSpPr>
            <a:spLocks noChangeArrowheads="1"/>
          </p:cNvSpPr>
          <p:nvPr/>
        </p:nvSpPr>
        <p:spPr bwMode="auto">
          <a:xfrm>
            <a:off x="576264" y="1078584"/>
            <a:ext cx="8404225" cy="594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0068" tIns="10039" rIns="20068" bIns="10039" anchor="ctr"/>
          <a:lstStyle/>
          <a:p>
            <a:pPr algn="ctr" defTabSz="650833"/>
            <a:endParaRPr lang="ru-RU" sz="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Rectangle 15"/>
          <p:cNvSpPr>
            <a:spLocks noChangeArrowheads="1"/>
          </p:cNvSpPr>
          <p:nvPr/>
        </p:nvSpPr>
        <p:spPr bwMode="auto">
          <a:xfrm flipH="1">
            <a:off x="4191000" y="3607495"/>
            <a:ext cx="11430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2628728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СИЛЫ И СРЕДСТВА</a:t>
            </a:r>
          </a:p>
        </p:txBody>
      </p:sp>
      <p:sp>
        <p:nvSpPr>
          <p:cNvPr id="101" name="Rectangle 16"/>
          <p:cNvSpPr>
            <a:spLocks noChangeArrowheads="1"/>
          </p:cNvSpPr>
          <p:nvPr/>
        </p:nvSpPr>
        <p:spPr bwMode="auto">
          <a:xfrm flipH="1">
            <a:off x="3328989" y="1835615"/>
            <a:ext cx="3189287" cy="135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2628728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ОРГАНЫ ПОВСЕДНЕВНОГО УПРАВЛЕНИЯ</a:t>
            </a:r>
          </a:p>
        </p:txBody>
      </p:sp>
      <p:sp>
        <p:nvSpPr>
          <p:cNvPr id="102" name="Rectangle 17"/>
          <p:cNvSpPr>
            <a:spLocks noChangeArrowheads="1"/>
          </p:cNvSpPr>
          <p:nvPr/>
        </p:nvSpPr>
        <p:spPr bwMode="auto">
          <a:xfrm flipH="1">
            <a:off x="3584848" y="1016229"/>
            <a:ext cx="2577913" cy="2159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40840" tIns="20426" rIns="40840" bIns="20426" anchor="ctr"/>
          <a:lstStyle/>
          <a:p>
            <a:pPr algn="ctr" defTabSz="2628728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КЧС и ОПБ </a:t>
            </a:r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МО г</a:t>
            </a:r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. Ноябрьска </a:t>
            </a:r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defTabSz="2628728"/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Романов А.В. Т</a:t>
            </a:r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. 36-12-50</a:t>
            </a:r>
          </a:p>
        </p:txBody>
      </p:sp>
      <p:sp>
        <p:nvSpPr>
          <p:cNvPr id="103" name="Rectangle 18"/>
          <p:cNvSpPr>
            <a:spLocks noChangeArrowheads="1"/>
          </p:cNvSpPr>
          <p:nvPr/>
        </p:nvSpPr>
        <p:spPr bwMode="auto">
          <a:xfrm flipH="1">
            <a:off x="2360711" y="1500720"/>
            <a:ext cx="4896544" cy="249237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defTabSz="2628728"/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Управление ГО </a:t>
            </a:r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и ЧС </a:t>
            </a:r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Администрации г</a:t>
            </a:r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b="1" dirty="0" err="1">
                <a:latin typeface="Times New Roman" pitchFamily="18" charset="0"/>
                <a:cs typeface="Times New Roman" pitchFamily="18" charset="0"/>
              </a:rPr>
              <a:t>Ноябьска</a:t>
            </a:r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Смирнов А.В. т</a:t>
            </a:r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33-58-17.</a:t>
            </a:r>
            <a:endParaRPr lang="ru-RU" sz="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" name="Rectangle 19"/>
          <p:cNvSpPr>
            <a:spLocks noChangeArrowheads="1"/>
          </p:cNvSpPr>
          <p:nvPr/>
        </p:nvSpPr>
        <p:spPr bwMode="auto">
          <a:xfrm flipH="1">
            <a:off x="3328989" y="900074"/>
            <a:ext cx="3189287" cy="7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2628728"/>
            <a:r>
              <a:rPr lang="ru-RU" sz="1000" b="1" dirty="0">
                <a:latin typeface="Times New Roman" pitchFamily="18" charset="0"/>
                <a:cs typeface="Times New Roman" pitchFamily="18" charset="0"/>
              </a:rPr>
              <a:t>КООРДИНАЦИОННЫЙ ОРГАН</a:t>
            </a:r>
          </a:p>
        </p:txBody>
      </p:sp>
      <p:sp>
        <p:nvSpPr>
          <p:cNvPr id="105" name="Rectangle 20"/>
          <p:cNvSpPr>
            <a:spLocks noChangeArrowheads="1"/>
          </p:cNvSpPr>
          <p:nvPr/>
        </p:nvSpPr>
        <p:spPr bwMode="auto">
          <a:xfrm>
            <a:off x="3860854" y="1985176"/>
            <a:ext cx="2100263" cy="28098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20068" tIns="10039" rIns="20068" bIns="10039" anchor="ctr"/>
          <a:lstStyle/>
          <a:p>
            <a:pPr algn="ctr" defTabSz="912753"/>
            <a:r>
              <a:rPr lang="ru-RU" sz="600" b="1" dirty="0" smtClean="0">
                <a:latin typeface="Times New Roman" pitchFamily="18" charset="0"/>
                <a:cs typeface="Times New Roman" pitchFamily="18" charset="0"/>
              </a:rPr>
              <a:t>МКУ «ЕДДС МО г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600" b="1" dirty="0" smtClean="0">
                <a:latin typeface="Times New Roman" pitchFamily="18" charset="0"/>
                <a:cs typeface="Times New Roman" pitchFamily="18" charset="0"/>
              </a:rPr>
              <a:t>Ноябрьск»</a:t>
            </a:r>
            <a:endParaRPr lang="ru-RU" sz="600" b="1" dirty="0">
              <a:latin typeface="Times New Roman" pitchFamily="18" charset="0"/>
              <a:cs typeface="Times New Roman" pitchFamily="18" charset="0"/>
            </a:endParaRPr>
          </a:p>
          <a:p>
            <a:pPr algn="ctr" defTabSz="912753"/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 т. </a:t>
            </a:r>
            <a:r>
              <a:rPr lang="ru-RU" sz="700" b="1" dirty="0">
                <a:latin typeface="Times New Roman" pitchFamily="18" charset="0"/>
                <a:cs typeface="Times New Roman" pitchFamily="18" charset="0"/>
              </a:rPr>
              <a:t>8(3496) </a:t>
            </a:r>
            <a:r>
              <a:rPr lang="ru-RU" sz="600" b="1" dirty="0" smtClean="0">
                <a:latin typeface="Times New Roman" pitchFamily="18" charset="0"/>
                <a:cs typeface="Times New Roman" pitchFamily="18" charset="0"/>
              </a:rPr>
              <a:t>31-15-23,  35-31-13, 112</a:t>
            </a:r>
            <a:endParaRPr lang="ru-RU" sz="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Rectangle 21"/>
          <p:cNvSpPr>
            <a:spLocks noChangeArrowheads="1"/>
          </p:cNvSpPr>
          <p:nvPr/>
        </p:nvSpPr>
        <p:spPr bwMode="auto">
          <a:xfrm>
            <a:off x="249874" y="2341335"/>
            <a:ext cx="2100263" cy="48126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1846" tIns="10039" rIns="11846" bIns="10039" anchor="ctr"/>
          <a:lstStyle/>
          <a:p>
            <a:pPr algn="ctr" defTabSz="912753">
              <a:lnSpc>
                <a:spcPct val="80000"/>
              </a:lnSpc>
            </a:pP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Дежурная часть ОМВД России  по г. Ноябрьску (97 чел 19 ед. тех.) ул. Мира №55,  т. </a:t>
            </a:r>
            <a:r>
              <a:rPr lang="ru-RU" sz="700" b="1" dirty="0">
                <a:latin typeface="Times New Roman" pitchFamily="18" charset="0"/>
                <a:cs typeface="Times New Roman" pitchFamily="18" charset="0"/>
              </a:rPr>
              <a:t>8 (3496) 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31-80-10</a:t>
            </a:r>
          </a:p>
          <a:p>
            <a:pPr algn="ctr" defTabSz="912753">
              <a:lnSpc>
                <a:spcPct val="80000"/>
              </a:lnSpc>
            </a:pPr>
            <a:endParaRPr lang="ru-RU" sz="600" b="1" dirty="0">
              <a:latin typeface="Times New Roman" pitchFamily="18" charset="0"/>
              <a:cs typeface="Times New Roman" pitchFamily="18" charset="0"/>
            </a:endParaRPr>
          </a:p>
          <a:p>
            <a:pPr algn="ctr" defTabSz="912753">
              <a:lnSpc>
                <a:spcPct val="80000"/>
              </a:lnSpc>
            </a:pP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Ново-</a:t>
            </a:r>
            <a:r>
              <a:rPr lang="ru-RU" sz="600" b="1" dirty="0" err="1">
                <a:latin typeface="Times New Roman" pitchFamily="18" charset="0"/>
                <a:cs typeface="Times New Roman" pitchFamily="18" charset="0"/>
              </a:rPr>
              <a:t>Уренгойский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 ЛО МВД России на транспорте по г. Ноябрьску (14 чел 1 ед. тех.) ул. Магистральная 1а </a:t>
            </a:r>
            <a:r>
              <a:rPr lang="ru-RU" sz="500" b="1" dirty="0">
                <a:latin typeface="Times New Roman" pitchFamily="18" charset="0"/>
                <a:cs typeface="Times New Roman" pitchFamily="18" charset="0"/>
              </a:rPr>
              <a:t>т. 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8 (3496)  42-05-45</a:t>
            </a:r>
          </a:p>
        </p:txBody>
      </p:sp>
      <p:sp>
        <p:nvSpPr>
          <p:cNvPr id="107" name="Rectangle 22"/>
          <p:cNvSpPr>
            <a:spLocks noChangeArrowheads="1"/>
          </p:cNvSpPr>
          <p:nvPr/>
        </p:nvSpPr>
        <p:spPr bwMode="auto">
          <a:xfrm>
            <a:off x="238819" y="3056732"/>
            <a:ext cx="2100263" cy="44454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1846" tIns="10039" rIns="11846" bIns="10039" anchor="ctr"/>
          <a:lstStyle/>
          <a:p>
            <a:pPr marL="0" lvl="1" algn="ctr" defTabSz="2628728"/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ГБУЗ ЯНАО «Ноябрьская центральная городская больница» 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ул. Муравленко, 42 8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(3496) 35-01-70 </a:t>
            </a:r>
            <a:endParaRPr lang="ru-RU" sz="600" b="1" dirty="0">
              <a:latin typeface="Times New Roman" pitchFamily="18" charset="0"/>
              <a:cs typeface="Times New Roman" pitchFamily="18" charset="0"/>
            </a:endParaRPr>
          </a:p>
          <a:p>
            <a:pPr marL="0" lvl="1" algn="ctr" defTabSz="2628728"/>
            <a:endParaRPr lang="ru-RU" sz="600" b="1" dirty="0">
              <a:latin typeface="Times New Roman" pitchFamily="18" charset="0"/>
              <a:cs typeface="Times New Roman" pitchFamily="18" charset="0"/>
            </a:endParaRPr>
          </a:p>
          <a:p>
            <a:pPr algn="ctr" defTabSz="912753"/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Дежурная станция скорой медицинской помощи по</a:t>
            </a:r>
          </a:p>
          <a:p>
            <a:pPr algn="ctr" defTabSz="912753"/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г. Ноябрьск- (24 чел. 8 ед. тех.) т. </a:t>
            </a:r>
            <a:r>
              <a:rPr lang="ru-RU" sz="700" b="1" dirty="0">
                <a:latin typeface="Times New Roman" pitchFamily="18" charset="0"/>
                <a:cs typeface="Times New Roman" pitchFamily="18" charset="0"/>
              </a:rPr>
              <a:t>8 (3496) 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35-23-11</a:t>
            </a:r>
          </a:p>
        </p:txBody>
      </p:sp>
      <p:sp>
        <p:nvSpPr>
          <p:cNvPr id="108" name="Rectangle 23"/>
          <p:cNvSpPr>
            <a:spLocks noChangeArrowheads="1"/>
          </p:cNvSpPr>
          <p:nvPr/>
        </p:nvSpPr>
        <p:spPr bwMode="auto">
          <a:xfrm>
            <a:off x="7545288" y="2333868"/>
            <a:ext cx="2094113" cy="741731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1846" tIns="10039" rIns="11846" bIns="10039" anchor="ctr"/>
          <a:lstStyle/>
          <a:p>
            <a:pPr algn="ctr" fontAlgn="ctr"/>
            <a:r>
              <a:rPr lang="ru-RU" sz="600" b="1" dirty="0" smtClean="0">
                <a:latin typeface="Times New Roman" pitchFamily="18" charset="0"/>
                <a:cs typeface="Times New Roman" pitchFamily="18" charset="0"/>
              </a:rPr>
              <a:t>МУП "Пассажирские перевозки»  </a:t>
            </a:r>
            <a:r>
              <a:rPr lang="ru-RU" sz="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г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. Ноябрьск, </a:t>
            </a:r>
            <a:r>
              <a:rPr lang="ru-RU" sz="600" b="1" dirty="0" err="1">
                <a:latin typeface="Times New Roman" pitchFamily="18" charset="0"/>
                <a:ea typeface="Calibri"/>
                <a:cs typeface="Times New Roman" pitchFamily="18" charset="0"/>
              </a:rPr>
              <a:t>промзона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, проезд 4, панель </a:t>
            </a:r>
            <a:r>
              <a:rPr lang="ru-RU" sz="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10 </a:t>
            </a:r>
            <a:endParaRPr lang="ru-RU" sz="6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 fontAlgn="ctr"/>
            <a:r>
              <a:rPr lang="ru-RU" sz="600" b="1" dirty="0" smtClean="0">
                <a:latin typeface="Times New Roman" pitchFamily="18" charset="0"/>
                <a:cs typeface="Times New Roman" pitchFamily="18" charset="0"/>
              </a:rPr>
              <a:t>(3496) 35-46-45</a:t>
            </a:r>
          </a:p>
          <a:p>
            <a:pPr algn="ctr" fontAlgn="ctr"/>
            <a:r>
              <a:rPr lang="ru-RU" sz="600" b="1" dirty="0" smtClean="0">
                <a:latin typeface="Times New Roman" pitchFamily="18" charset="0"/>
                <a:cs typeface="Times New Roman" pitchFamily="18" charset="0"/>
              </a:rPr>
              <a:t>МУП «</a:t>
            </a:r>
            <a:r>
              <a:rPr lang="ru-RU" sz="600" b="1" dirty="0" err="1" smtClean="0">
                <a:latin typeface="Times New Roman" pitchFamily="18" charset="0"/>
                <a:cs typeface="Times New Roman" pitchFamily="18" charset="0"/>
              </a:rPr>
              <a:t>Ноябрьскспецавтотранс</a:t>
            </a:r>
            <a:r>
              <a:rPr lang="ru-RU" sz="600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г. Ноябрьск, , </a:t>
            </a:r>
            <a:r>
              <a:rPr lang="ru-RU" sz="600" b="1" dirty="0" err="1">
                <a:latin typeface="Times New Roman" pitchFamily="18" charset="0"/>
                <a:ea typeface="Calibri"/>
                <a:cs typeface="Times New Roman" pitchFamily="18" charset="0"/>
              </a:rPr>
              <a:t>промзона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, проезд 2, панель 1А</a:t>
            </a:r>
          </a:p>
          <a:p>
            <a:pPr lvl="0" algn="ctr" fontAlgn="ctr"/>
            <a:r>
              <a:rPr lang="ru-RU" sz="600" b="1" dirty="0" smtClean="0">
                <a:latin typeface="Times New Roman" pitchFamily="18" charset="0"/>
                <a:cs typeface="Times New Roman" pitchFamily="18" charset="0"/>
              </a:rPr>
              <a:t> (3496) 39-93-12</a:t>
            </a:r>
          </a:p>
        </p:txBody>
      </p:sp>
      <p:sp>
        <p:nvSpPr>
          <p:cNvPr id="110" name="Rectangle 25"/>
          <p:cNvSpPr>
            <a:spLocks noChangeArrowheads="1"/>
          </p:cNvSpPr>
          <p:nvPr/>
        </p:nvSpPr>
        <p:spPr bwMode="auto">
          <a:xfrm>
            <a:off x="3152238" y="3710090"/>
            <a:ext cx="706760" cy="1049588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lvl="1" algn="ctr" defTabSz="2628728"/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Администрация  </a:t>
            </a:r>
          </a:p>
          <a:p>
            <a:pPr marL="0" lvl="1" algn="ctr" defTabSz="2628728"/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г. Ноябрьска</a:t>
            </a:r>
          </a:p>
          <a:p>
            <a:pPr marL="0" lvl="1" algn="ctr" defTabSz="2628728"/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ул. Ленина, 47 </a:t>
            </a:r>
          </a:p>
          <a:p>
            <a:pPr marL="0" lvl="1" algn="ctr" defTabSz="2628728"/>
            <a:r>
              <a:rPr lang="ru-RU" sz="600" b="1" dirty="0" smtClean="0">
                <a:latin typeface="Times New Roman" pitchFamily="18" charset="0"/>
                <a:cs typeface="Times New Roman" pitchFamily="18" charset="0"/>
              </a:rPr>
              <a:t>Романов 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А.В.</a:t>
            </a:r>
          </a:p>
          <a:p>
            <a:pPr marL="0" lvl="1" algn="ctr" defTabSz="2628728"/>
            <a:r>
              <a:rPr lang="ru-RU" sz="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8(3496) 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36-11-89</a:t>
            </a:r>
          </a:p>
        </p:txBody>
      </p:sp>
      <p:sp>
        <p:nvSpPr>
          <p:cNvPr id="111" name="Rectangle 26"/>
          <p:cNvSpPr>
            <a:spLocks noChangeArrowheads="1"/>
          </p:cNvSpPr>
          <p:nvPr/>
        </p:nvSpPr>
        <p:spPr bwMode="auto">
          <a:xfrm>
            <a:off x="3950929" y="3716024"/>
            <a:ext cx="1290104" cy="1057821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912753">
              <a:lnSpc>
                <a:spcPct val="80000"/>
              </a:lnSpc>
            </a:pP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Дежурная часть ОМВД России  по г. Ноябрьску (97 чел 19 ед. тех.) ул. Мира №55,  т. </a:t>
            </a:r>
            <a:r>
              <a:rPr lang="ru-RU" sz="700" b="1" dirty="0">
                <a:latin typeface="Times New Roman" pitchFamily="18" charset="0"/>
                <a:cs typeface="Times New Roman" pitchFamily="18" charset="0"/>
              </a:rPr>
              <a:t>8 (3496) 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31-80-10</a:t>
            </a:r>
          </a:p>
          <a:p>
            <a:pPr algn="ctr"/>
            <a:endParaRPr lang="ru-RU" sz="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Ново-</a:t>
            </a:r>
            <a:r>
              <a:rPr lang="ru-RU" sz="600" b="1" dirty="0" err="1">
                <a:latin typeface="Times New Roman" pitchFamily="18" charset="0"/>
                <a:cs typeface="Times New Roman" pitchFamily="18" charset="0"/>
              </a:rPr>
              <a:t>Уренгойский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 ЛО МВД России на транспорте по г. Ноябрьску (14 чел 1 ед. тех.) ул. Магистральная 1а</a:t>
            </a:r>
          </a:p>
          <a:p>
            <a:pPr algn="ctr"/>
            <a:endParaRPr lang="ru-RU" sz="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" name="Rectangle 27"/>
          <p:cNvSpPr>
            <a:spLocks noChangeArrowheads="1"/>
          </p:cNvSpPr>
          <p:nvPr/>
        </p:nvSpPr>
        <p:spPr bwMode="auto">
          <a:xfrm>
            <a:off x="6681192" y="3723045"/>
            <a:ext cx="660003" cy="1058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1156819"/>
            <a:r>
              <a:rPr lang="ru-RU" sz="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</a:t>
            </a:r>
            <a:r>
              <a:rPr lang="ru-RU" sz="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«Вынгапуровский </a:t>
            </a:r>
            <a:r>
              <a:rPr lang="ru-RU" sz="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Тепловодоканал</a:t>
            </a:r>
            <a:r>
              <a:rPr lang="ru-RU" sz="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г. Ноябрьск, </a:t>
            </a:r>
            <a:r>
              <a:rPr lang="ru-RU" sz="600" b="1" dirty="0" err="1">
                <a:latin typeface="Times New Roman" pitchFamily="18" charset="0"/>
                <a:ea typeface="Calibri"/>
                <a:cs typeface="Times New Roman" pitchFamily="18" charset="0"/>
              </a:rPr>
              <a:t>мкр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600" b="1" dirty="0" err="1">
                <a:latin typeface="Times New Roman" pitchFamily="18" charset="0"/>
                <a:ea typeface="Calibri"/>
                <a:cs typeface="Times New Roman" pitchFamily="18" charset="0"/>
              </a:rPr>
              <a:t>Вынгапуровский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, ул. Молодежная д.1 т. 8(3496) 37-33-89</a:t>
            </a:r>
          </a:p>
        </p:txBody>
      </p:sp>
      <p:sp>
        <p:nvSpPr>
          <p:cNvPr id="114" name="Rectangle 29"/>
          <p:cNvSpPr>
            <a:spLocks noChangeArrowheads="1"/>
          </p:cNvSpPr>
          <p:nvPr/>
        </p:nvSpPr>
        <p:spPr bwMode="auto">
          <a:xfrm>
            <a:off x="5980726" y="3724556"/>
            <a:ext cx="614914" cy="1058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1156819"/>
            <a:r>
              <a:rPr lang="ru-RU" sz="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</a:t>
            </a:r>
            <a:r>
              <a:rPr lang="ru-RU" sz="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Энерго</a:t>
            </a:r>
            <a:r>
              <a:rPr lang="ru-RU" sz="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-Газ-Ноябрьск» 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Ольхов В. А.</a:t>
            </a:r>
          </a:p>
          <a:p>
            <a:pPr algn="ctr" defTabSz="1156819"/>
            <a:r>
              <a:rPr lang="ru-RU" sz="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60 лет СССР №29,  т. 8 (3496) 35-31-56</a:t>
            </a:r>
          </a:p>
        </p:txBody>
      </p:sp>
      <p:sp>
        <p:nvSpPr>
          <p:cNvPr id="115" name="Rectangle 30"/>
          <p:cNvSpPr>
            <a:spLocks noChangeArrowheads="1"/>
          </p:cNvSpPr>
          <p:nvPr/>
        </p:nvSpPr>
        <p:spPr bwMode="auto">
          <a:xfrm>
            <a:off x="7419998" y="3716024"/>
            <a:ext cx="522956" cy="1058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fontAlgn="ctr"/>
            <a:r>
              <a:rPr lang="ru-RU" sz="600" b="1" dirty="0">
                <a:latin typeface="Times New Roman"/>
              </a:rPr>
              <a:t>НФ </a:t>
            </a:r>
            <a:r>
              <a:rPr lang="ru-RU" sz="600" b="1" dirty="0" smtClean="0">
                <a:latin typeface="Times New Roman"/>
              </a:rPr>
              <a:t>АО </a:t>
            </a:r>
            <a:r>
              <a:rPr lang="ru-RU" sz="600" b="1" dirty="0">
                <a:latin typeface="Times New Roman"/>
              </a:rPr>
              <a:t>"Аэропорт Сургут " 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г. Ноябрьск, </a:t>
            </a:r>
            <a:r>
              <a:rPr lang="ru-RU" sz="600" b="1" dirty="0" err="1">
                <a:latin typeface="Times New Roman" pitchFamily="18" charset="0"/>
                <a:ea typeface="Calibri"/>
                <a:cs typeface="Times New Roman" pitchFamily="18" charset="0"/>
              </a:rPr>
              <a:t>мкр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. Аэропорт</a:t>
            </a:r>
          </a:p>
          <a:p>
            <a:pPr algn="ctr" fontAlgn="ctr"/>
            <a:r>
              <a:rPr lang="ru-RU" sz="600" b="1" dirty="0">
                <a:latin typeface="Times New Roman"/>
              </a:rPr>
              <a:t>(3496) 36-53-45</a:t>
            </a:r>
          </a:p>
        </p:txBody>
      </p:sp>
      <p:sp>
        <p:nvSpPr>
          <p:cNvPr id="116" name="Rectangle 31"/>
          <p:cNvSpPr>
            <a:spLocks noChangeArrowheads="1"/>
          </p:cNvSpPr>
          <p:nvPr/>
        </p:nvSpPr>
        <p:spPr bwMode="auto">
          <a:xfrm flipH="1">
            <a:off x="3212307" y="4914881"/>
            <a:ext cx="3132138" cy="116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2628728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ликвидации ЧС</a:t>
            </a:r>
          </a:p>
        </p:txBody>
      </p:sp>
      <p:sp>
        <p:nvSpPr>
          <p:cNvPr id="117" name="Rectangle 32"/>
          <p:cNvSpPr>
            <a:spLocks noChangeArrowheads="1"/>
          </p:cNvSpPr>
          <p:nvPr/>
        </p:nvSpPr>
        <p:spPr bwMode="auto">
          <a:xfrm>
            <a:off x="1469415" y="5222165"/>
            <a:ext cx="1195388" cy="382587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marL="53971" lvl="1" algn="ctr" defTabSz="2628728"/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Бригады специализированной </a:t>
            </a:r>
          </a:p>
          <a:p>
            <a:pPr marL="53971" lvl="1" algn="ctr" defTabSz="2628728"/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мед. помощи  </a:t>
            </a:r>
          </a:p>
          <a:p>
            <a:pPr marL="53971" lvl="1" algn="ctr" defTabSz="2628728"/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(24 чел. 8 ед. техники)</a:t>
            </a:r>
          </a:p>
        </p:txBody>
      </p:sp>
      <p:sp>
        <p:nvSpPr>
          <p:cNvPr id="118" name="Rectangle 33"/>
          <p:cNvSpPr>
            <a:spLocks noChangeArrowheads="1"/>
          </p:cNvSpPr>
          <p:nvPr/>
        </p:nvSpPr>
        <p:spPr bwMode="auto">
          <a:xfrm>
            <a:off x="4319053" y="5238769"/>
            <a:ext cx="921979" cy="3810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marL="53971" lvl="1" algn="ctr" defTabSz="2628728"/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Команда охраны общественного порядка </a:t>
            </a:r>
          </a:p>
          <a:p>
            <a:pPr marL="53971" lvl="1" algn="ctr" defTabSz="2628728"/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(111 чел., 20 </a:t>
            </a:r>
            <a:r>
              <a:rPr lang="ru-RU" sz="600" b="1" dirty="0" err="1">
                <a:latin typeface="Times New Roman" pitchFamily="18" charset="0"/>
                <a:cs typeface="Times New Roman" pitchFamily="18" charset="0"/>
              </a:rPr>
              <a:t>ед.тех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19" name="Rectangle 34"/>
          <p:cNvSpPr>
            <a:spLocks noChangeArrowheads="1"/>
          </p:cNvSpPr>
          <p:nvPr/>
        </p:nvSpPr>
        <p:spPr bwMode="auto">
          <a:xfrm>
            <a:off x="7257256" y="4961815"/>
            <a:ext cx="1139326" cy="2603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marL="53971" lvl="1" algn="ctr" defTabSz="2628728"/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аварийно-восстановительная </a:t>
            </a:r>
          </a:p>
          <a:p>
            <a:pPr marL="53971" lvl="1" algn="ctr" defTabSz="2628728"/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бригада – 1 (32 чел., 5 ед. тех</a:t>
            </a:r>
            <a:r>
              <a:rPr lang="ru-RU" sz="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20" name="Rectangle 35"/>
          <p:cNvSpPr>
            <a:spLocks noChangeArrowheads="1"/>
          </p:cNvSpPr>
          <p:nvPr/>
        </p:nvSpPr>
        <p:spPr bwMode="auto">
          <a:xfrm>
            <a:off x="8597777" y="5306412"/>
            <a:ext cx="1195388" cy="3810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marL="53971" lvl="1" algn="ctr" defTabSz="2628728">
              <a:buFontTx/>
              <a:buChar char="•"/>
            </a:pP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восстановительная бригада (31 чел. 12 ед. тех</a:t>
            </a:r>
            <a:r>
              <a:rPr lang="ru-RU" sz="600" b="1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Rectangle 36"/>
          <p:cNvSpPr>
            <a:spLocks noChangeArrowheads="1"/>
          </p:cNvSpPr>
          <p:nvPr/>
        </p:nvSpPr>
        <p:spPr bwMode="auto">
          <a:xfrm>
            <a:off x="6288183" y="5306412"/>
            <a:ext cx="674092" cy="364866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marL="53971" lvl="1" algn="ctr" defTabSz="2628728">
              <a:buFont typeface="Wingdings" pitchFamily="2" charset="2"/>
              <a:buChar char="§"/>
            </a:pP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команда тепловых сетей</a:t>
            </a:r>
          </a:p>
          <a:p>
            <a:pPr marL="53971" lvl="1" algn="ctr" defTabSz="2628728"/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(31 чел. 12 </a:t>
            </a:r>
            <a:r>
              <a:rPr lang="ru-RU" sz="600" b="1" dirty="0" err="1">
                <a:latin typeface="Times New Roman" pitchFamily="18" charset="0"/>
                <a:cs typeface="Times New Roman" pitchFamily="18" charset="0"/>
              </a:rPr>
              <a:t>ед.тех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22" name="Rectangle 37"/>
          <p:cNvSpPr>
            <a:spLocks noChangeArrowheads="1"/>
          </p:cNvSpPr>
          <p:nvPr/>
        </p:nvSpPr>
        <p:spPr bwMode="auto">
          <a:xfrm>
            <a:off x="5457056" y="4988516"/>
            <a:ext cx="780637" cy="3810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marL="53971" lvl="1" algn="ctr" defTabSz="2628728"/>
            <a:r>
              <a:rPr lang="ru-RU" sz="600" b="1" dirty="0" err="1" smtClean="0">
                <a:latin typeface="Times New Roman" pitchFamily="18" charset="0"/>
                <a:cs typeface="Times New Roman" pitchFamily="18" charset="0"/>
              </a:rPr>
              <a:t>газотехническая</a:t>
            </a:r>
            <a:r>
              <a:rPr lang="ru-RU" sz="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бригада </a:t>
            </a:r>
          </a:p>
          <a:p>
            <a:pPr marL="53971" lvl="1" algn="ctr" defTabSz="2628728"/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(3 чел. 1 </a:t>
            </a:r>
            <a:r>
              <a:rPr lang="ru-RU" sz="600" b="1" dirty="0" err="1">
                <a:latin typeface="Times New Roman" pitchFamily="18" charset="0"/>
                <a:cs typeface="Times New Roman" pitchFamily="18" charset="0"/>
              </a:rPr>
              <a:t>ед.тех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23" name="Rectangle 38"/>
          <p:cNvSpPr>
            <a:spLocks noChangeArrowheads="1"/>
          </p:cNvSpPr>
          <p:nvPr/>
        </p:nvSpPr>
        <p:spPr bwMode="auto">
          <a:xfrm flipH="1">
            <a:off x="3344917" y="5854412"/>
            <a:ext cx="3132138" cy="123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2628728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наблюдения и контроля</a:t>
            </a:r>
          </a:p>
        </p:txBody>
      </p:sp>
      <p:sp>
        <p:nvSpPr>
          <p:cNvPr id="124" name="Rectangle 39"/>
          <p:cNvSpPr>
            <a:spLocks noChangeArrowheads="1"/>
          </p:cNvSpPr>
          <p:nvPr/>
        </p:nvSpPr>
        <p:spPr bwMode="auto">
          <a:xfrm>
            <a:off x="8294315" y="5907850"/>
            <a:ext cx="1457325" cy="3302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marL="53971" lvl="1" defTabSz="2628728">
              <a:buFont typeface="Wingdings" pitchFamily="2" charset="2"/>
              <a:buChar char="§"/>
            </a:pPr>
            <a:r>
              <a:rPr lang="ru-RU" sz="600" b="1" dirty="0" smtClean="0">
                <a:latin typeface="Times New Roman" pitchFamily="18" charset="0"/>
                <a:cs typeface="Times New Roman" pitchFamily="18" charset="0"/>
              </a:rPr>
              <a:t>метеостанция 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600" b="1" dirty="0" smtClean="0">
                <a:latin typeface="Times New Roman" pitchFamily="18" charset="0"/>
                <a:cs typeface="Times New Roman" pitchFamily="18" charset="0"/>
              </a:rPr>
              <a:t>. Ноябрьск –  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600" b="1" dirty="0" smtClean="0">
                <a:latin typeface="Times New Roman" pitchFamily="18" charset="0"/>
                <a:cs typeface="Times New Roman" pitchFamily="18" charset="0"/>
              </a:rPr>
              <a:t>(4чел.)</a:t>
            </a:r>
          </a:p>
          <a:p>
            <a:pPr marL="53971" lvl="1" defTabSz="2628728"/>
            <a:r>
              <a:rPr lang="ru-RU" sz="600" b="1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(3496) 36-31-50</a:t>
            </a:r>
          </a:p>
        </p:txBody>
      </p:sp>
      <p:sp>
        <p:nvSpPr>
          <p:cNvPr id="126" name="Line 41"/>
          <p:cNvSpPr>
            <a:spLocks noChangeShapeType="1"/>
          </p:cNvSpPr>
          <p:nvPr/>
        </p:nvSpPr>
        <p:spPr bwMode="auto">
          <a:xfrm flipH="1">
            <a:off x="2000672" y="4762891"/>
            <a:ext cx="0" cy="454609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28316" tIns="14157" rIns="28316" bIns="14157"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7" name="Line 42"/>
          <p:cNvSpPr>
            <a:spLocks noChangeShapeType="1"/>
          </p:cNvSpPr>
          <p:nvPr/>
        </p:nvSpPr>
        <p:spPr bwMode="auto">
          <a:xfrm>
            <a:off x="6518276" y="4781444"/>
            <a:ext cx="0" cy="191503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28316" tIns="14157" rIns="28316" bIns="14157"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" name="Rectangle 47"/>
          <p:cNvSpPr>
            <a:spLocks noChangeArrowheads="1"/>
          </p:cNvSpPr>
          <p:nvPr/>
        </p:nvSpPr>
        <p:spPr bwMode="auto">
          <a:xfrm flipH="1">
            <a:off x="2913064" y="1372131"/>
            <a:ext cx="4021137" cy="9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2628728"/>
            <a:r>
              <a:rPr lang="ru-RU" sz="1000" b="1" dirty="0">
                <a:latin typeface="Times New Roman" pitchFamily="18" charset="0"/>
                <a:cs typeface="Times New Roman" pitchFamily="18" charset="0"/>
              </a:rPr>
              <a:t>ПОСТОЯННО ДЕЙСТВУЮЩИЙ ОРГАН УПРАВЛЕНИЯ</a:t>
            </a:r>
          </a:p>
        </p:txBody>
      </p:sp>
      <p:sp>
        <p:nvSpPr>
          <p:cNvPr id="132" name="Rectangle 48"/>
          <p:cNvSpPr>
            <a:spLocks noChangeArrowheads="1"/>
          </p:cNvSpPr>
          <p:nvPr/>
        </p:nvSpPr>
        <p:spPr bwMode="auto">
          <a:xfrm>
            <a:off x="9328248" y="3701278"/>
            <a:ext cx="423392" cy="1058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fontAlgn="ctr"/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МУП «</a:t>
            </a:r>
            <a:r>
              <a:rPr lang="ru-RU" sz="600" b="1" dirty="0" err="1">
                <a:latin typeface="Times New Roman" pitchFamily="18" charset="0"/>
                <a:cs typeface="Times New Roman" pitchFamily="18" charset="0"/>
              </a:rPr>
              <a:t>Ноябрьскспецавтотранс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г. Ноябрьск, , </a:t>
            </a:r>
            <a:r>
              <a:rPr lang="ru-RU" sz="600" b="1" dirty="0" err="1">
                <a:latin typeface="Times New Roman" pitchFamily="18" charset="0"/>
                <a:ea typeface="Calibri"/>
                <a:cs typeface="Times New Roman" pitchFamily="18" charset="0"/>
              </a:rPr>
              <a:t>промзона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, проезд 2, панель 1А</a:t>
            </a:r>
          </a:p>
          <a:p>
            <a:pPr lvl="0" algn="ctr" fontAlgn="ctr"/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 (3496) 39-93-12</a:t>
            </a:r>
          </a:p>
        </p:txBody>
      </p:sp>
      <p:sp>
        <p:nvSpPr>
          <p:cNvPr id="133" name="Rectangle 49"/>
          <p:cNvSpPr>
            <a:spLocks noChangeArrowheads="1"/>
          </p:cNvSpPr>
          <p:nvPr/>
        </p:nvSpPr>
        <p:spPr bwMode="auto">
          <a:xfrm>
            <a:off x="1568624" y="3704491"/>
            <a:ext cx="1471602" cy="1058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marL="0" lvl="1" algn="ctr" defTabSz="2628728"/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ГБУЗ ЯНАО «Ноябрьская центральная городская больница»</a:t>
            </a:r>
          </a:p>
          <a:p>
            <a:pPr algn="ctr">
              <a:lnSpc>
                <a:spcPct val="115000"/>
              </a:lnSpc>
            </a:pP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ул. Муравленко, 42 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Главный врач </a:t>
            </a:r>
          </a:p>
          <a:p>
            <a:pPr algn="ctr">
              <a:lnSpc>
                <a:spcPct val="115000"/>
              </a:lnSpc>
            </a:pPr>
            <a:r>
              <a:rPr lang="ru-RU" sz="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Шалаев О.Г.</a:t>
            </a:r>
            <a:endParaRPr lang="ru-RU" sz="6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(3496)35-01-70 </a:t>
            </a:r>
          </a:p>
          <a:p>
            <a:pPr algn="ctr">
              <a:lnSpc>
                <a:spcPct val="115000"/>
              </a:lnSpc>
            </a:pP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ГБУЗ ЯНАО «Ноябрьская станция скорой медицинской помощи» , ул.  Энтузиастов, 65</a:t>
            </a:r>
          </a:p>
          <a:p>
            <a:pPr algn="ctr">
              <a:lnSpc>
                <a:spcPct val="115000"/>
              </a:lnSpc>
            </a:pP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Главный врач</a:t>
            </a:r>
          </a:p>
          <a:p>
            <a:pPr algn="ctr">
              <a:lnSpc>
                <a:spcPct val="115000"/>
              </a:lnSpc>
            </a:pPr>
            <a:r>
              <a:rPr lang="ru-RU" sz="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Гордиенко В.К.</a:t>
            </a:r>
            <a:endParaRPr lang="ru-RU" sz="6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(3496)35-32-69</a:t>
            </a:r>
          </a:p>
        </p:txBody>
      </p:sp>
      <p:sp>
        <p:nvSpPr>
          <p:cNvPr id="137" name="Line 41"/>
          <p:cNvSpPr>
            <a:spLocks noChangeShapeType="1"/>
          </p:cNvSpPr>
          <p:nvPr/>
        </p:nvSpPr>
        <p:spPr bwMode="auto">
          <a:xfrm>
            <a:off x="5169024" y="4765612"/>
            <a:ext cx="0" cy="456553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28316" tIns="14157" rIns="28316" bIns="14157"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" name="Line 42"/>
          <p:cNvSpPr>
            <a:spLocks noChangeShapeType="1"/>
          </p:cNvSpPr>
          <p:nvPr/>
        </p:nvSpPr>
        <p:spPr bwMode="auto">
          <a:xfrm>
            <a:off x="7826918" y="4835670"/>
            <a:ext cx="0" cy="137278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28316" tIns="14157" rIns="28316" bIns="14157"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9" name="Line 42"/>
          <p:cNvSpPr>
            <a:spLocks noChangeShapeType="1"/>
          </p:cNvSpPr>
          <p:nvPr/>
        </p:nvSpPr>
        <p:spPr bwMode="auto">
          <a:xfrm flipH="1">
            <a:off x="8533965" y="4833726"/>
            <a:ext cx="0" cy="456553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28316" tIns="14157" rIns="28316" bIns="14157"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" name="Line 41"/>
          <p:cNvSpPr>
            <a:spLocks noChangeShapeType="1"/>
          </p:cNvSpPr>
          <p:nvPr/>
        </p:nvSpPr>
        <p:spPr bwMode="auto">
          <a:xfrm>
            <a:off x="9417496" y="4765612"/>
            <a:ext cx="0" cy="5408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28316" tIns="14157" rIns="28316" bIns="14157"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Rectangle 21"/>
          <p:cNvSpPr>
            <a:spLocks noChangeArrowheads="1"/>
          </p:cNvSpPr>
          <p:nvPr/>
        </p:nvSpPr>
        <p:spPr bwMode="auto">
          <a:xfrm>
            <a:off x="2676957" y="3199692"/>
            <a:ext cx="2100263" cy="30158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1846" tIns="10039" rIns="11846" bIns="10039" anchor="ctr"/>
          <a:lstStyle/>
          <a:p>
            <a:pPr algn="ctr" defTabSz="1156819"/>
            <a:r>
              <a:rPr lang="ru-RU" sz="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ГКУ «ЯМАЛСПАС»   Ноябрьский ПСО (4 чел 1 ед. тех) </a:t>
            </a:r>
            <a:r>
              <a:rPr lang="ru-RU" sz="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Промзона</a:t>
            </a:r>
            <a:r>
              <a:rPr lang="ru-RU" sz="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проезд№3 панель №16, т. 8 (3496) 35-09-11</a:t>
            </a:r>
          </a:p>
        </p:txBody>
      </p:sp>
      <p:sp>
        <p:nvSpPr>
          <p:cNvPr id="45" name="Rectangle 21"/>
          <p:cNvSpPr>
            <a:spLocks noChangeArrowheads="1"/>
          </p:cNvSpPr>
          <p:nvPr/>
        </p:nvSpPr>
        <p:spPr bwMode="auto">
          <a:xfrm>
            <a:off x="5059532" y="2333867"/>
            <a:ext cx="2100263" cy="481261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1846" tIns="10039" rIns="11846" bIns="10039" anchor="ctr"/>
          <a:lstStyle/>
          <a:p>
            <a:pPr algn="ctr" defTabSz="1156819"/>
            <a:r>
              <a:rPr lang="ru-RU" sz="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</a:t>
            </a:r>
            <a:r>
              <a:rPr lang="ru-RU" sz="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Энерго</a:t>
            </a:r>
            <a:r>
              <a:rPr lang="ru-RU" sz="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-Газ-Ноябрьск» (31 чел 12 ед. тех) ул. 60 лет СССР №29,  т. 8 (3496) </a:t>
            </a:r>
            <a:r>
              <a:rPr lang="ru-RU" sz="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35-31-56</a:t>
            </a:r>
          </a:p>
          <a:p>
            <a:pPr algn="ctr" defTabSz="1156819"/>
            <a:r>
              <a:rPr lang="ru-RU" sz="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</a:t>
            </a:r>
            <a:r>
              <a:rPr lang="ru-RU" sz="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«Вынгапуровский </a:t>
            </a:r>
            <a:r>
              <a:rPr lang="ru-RU" sz="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Тепловодоканал</a:t>
            </a:r>
            <a:r>
              <a:rPr lang="ru-RU" sz="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(5 чел 1 ед. тех) 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г. Ноябрьск, </a:t>
            </a:r>
            <a:r>
              <a:rPr lang="ru-RU" sz="600" b="1" dirty="0" err="1">
                <a:latin typeface="Times New Roman" pitchFamily="18" charset="0"/>
                <a:ea typeface="Calibri"/>
                <a:cs typeface="Times New Roman" pitchFamily="18" charset="0"/>
              </a:rPr>
              <a:t>мкр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600" b="1" dirty="0" err="1">
                <a:latin typeface="Times New Roman" pitchFamily="18" charset="0"/>
                <a:ea typeface="Calibri"/>
                <a:cs typeface="Times New Roman" pitchFamily="18" charset="0"/>
              </a:rPr>
              <a:t>Вынгапуровский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, ул. Молодежная д.1 т. 8(3496) </a:t>
            </a:r>
            <a:r>
              <a:rPr lang="ru-RU" sz="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37-33-89</a:t>
            </a:r>
            <a:endParaRPr lang="ru-RU" sz="600" b="1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47" name="Rectangle 21"/>
          <p:cNvSpPr>
            <a:spLocks noChangeArrowheads="1"/>
          </p:cNvSpPr>
          <p:nvPr/>
        </p:nvSpPr>
        <p:spPr bwMode="auto">
          <a:xfrm>
            <a:off x="2676958" y="2345031"/>
            <a:ext cx="2100263" cy="66656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1846" tIns="10039" rIns="11846" bIns="10039" anchor="ctr"/>
          <a:lstStyle/>
          <a:p>
            <a:pPr algn="ctr">
              <a:lnSpc>
                <a:spcPct val="115000"/>
              </a:lnSpc>
            </a:pPr>
            <a:r>
              <a:rPr lang="ru-RU" sz="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 ПСО ФПС ГПС ГУ МЧС России по Ямало-Ненецкому автономному округу»</a:t>
            </a:r>
          </a:p>
          <a:p>
            <a:pPr algn="ctr">
              <a:lnSpc>
                <a:spcPct val="115000"/>
              </a:lnSpc>
            </a:pPr>
            <a:r>
              <a:rPr lang="ru-RU" sz="6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26 чел 9 ед. тех.) 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ул. 60 лет СССР д. 25 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т. 8 (3496)  31-11-02,</a:t>
            </a:r>
          </a:p>
          <a:p>
            <a:pPr algn="ctr">
              <a:lnSpc>
                <a:spcPct val="115000"/>
              </a:lnSpc>
            </a:pPr>
            <a:r>
              <a:rPr lang="ru-RU" sz="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ФГБУ «9 ОФПС </a:t>
            </a:r>
            <a:r>
              <a:rPr lang="ru-RU" sz="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ГПС</a:t>
            </a:r>
            <a:r>
              <a:rPr lang="ru-RU" sz="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по 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Ямало-Ненецкому автономному округу (договорной)» </a:t>
            </a:r>
            <a:r>
              <a:rPr lang="ru-RU" sz="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(26 чел 9 ед. тех.) 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ул. 60 лет СССР д. 25 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т. 8 (3496)  31-12-19</a:t>
            </a:r>
          </a:p>
        </p:txBody>
      </p:sp>
      <p:sp>
        <p:nvSpPr>
          <p:cNvPr id="48" name="Rectangle 21"/>
          <p:cNvSpPr>
            <a:spLocks noChangeArrowheads="1"/>
          </p:cNvSpPr>
          <p:nvPr/>
        </p:nvSpPr>
        <p:spPr bwMode="auto">
          <a:xfrm>
            <a:off x="7547646" y="3122473"/>
            <a:ext cx="2100263" cy="387869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1846" tIns="10039" rIns="11846" bIns="10039" anchor="ctr"/>
          <a:lstStyle/>
          <a:p>
            <a:pPr marR="52243" algn="ctr">
              <a:lnSpc>
                <a:spcPct val="115000"/>
              </a:lnSpc>
              <a:tabLst>
                <a:tab pos="101042" algn="l"/>
                <a:tab pos="279014" algn="l"/>
              </a:tabLst>
            </a:pP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ООО «Крепость» </a:t>
            </a:r>
            <a:r>
              <a:rPr lang="ru-RU" sz="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(7 чел 2 ед. тех). 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г. Ноябрьск, ул. Советская д. 16а, 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т. 8 (3496)  </a:t>
            </a:r>
            <a:r>
              <a:rPr lang="ru-RU" sz="600" b="1" dirty="0" smtClean="0">
                <a:latin typeface="Times New Roman" pitchFamily="18" charset="0"/>
                <a:cs typeface="Times New Roman" pitchFamily="18" charset="0"/>
              </a:rPr>
              <a:t>33-72-72 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ООО «НЖСК» </a:t>
            </a:r>
            <a:r>
              <a:rPr lang="ru-RU" sz="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 чел 2 ед. тех). 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г. Ноябрьск, ул. Республики д. 49, 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т. 8 (3496)  </a:t>
            </a:r>
            <a:r>
              <a:rPr lang="ru-RU" sz="600" b="1" dirty="0" smtClean="0">
                <a:latin typeface="Times New Roman" pitchFamily="18" charset="0"/>
                <a:cs typeface="Times New Roman" pitchFamily="18" charset="0"/>
              </a:rPr>
              <a:t>34-24-66</a:t>
            </a:r>
            <a:endParaRPr lang="ru-RU" sz="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Rectangle 21"/>
          <p:cNvSpPr>
            <a:spLocks noChangeArrowheads="1"/>
          </p:cNvSpPr>
          <p:nvPr/>
        </p:nvSpPr>
        <p:spPr bwMode="auto">
          <a:xfrm>
            <a:off x="5059532" y="3188802"/>
            <a:ext cx="2100263" cy="30984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1846" tIns="10039" rIns="11846" bIns="10039" anchor="ctr"/>
          <a:lstStyle/>
          <a:p>
            <a:pPr algn="ctr" fontAlgn="ctr"/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Филиал АО «</a:t>
            </a:r>
            <a:r>
              <a:rPr lang="ru-RU" sz="600" b="1" dirty="0" err="1">
                <a:latin typeface="Times New Roman" pitchFamily="18" charset="0"/>
                <a:ea typeface="Calibri"/>
                <a:cs typeface="Times New Roman" pitchFamily="18" charset="0"/>
              </a:rPr>
              <a:t>Россети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 Тюмень» НЭС</a:t>
            </a:r>
          </a:p>
          <a:p>
            <a:pPr algn="ctr" fontAlgn="ctr"/>
            <a:r>
              <a:rPr lang="ru-RU" sz="600" b="1" dirty="0" smtClean="0">
                <a:latin typeface="Times New Roman"/>
              </a:rPr>
              <a:t> 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г. Ноябрьск, ул</a:t>
            </a:r>
            <a:r>
              <a:rPr lang="ru-RU" sz="8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Холмогорская д. 31</a:t>
            </a:r>
          </a:p>
          <a:p>
            <a:pPr algn="ctr" fontAlgn="ctr"/>
            <a:r>
              <a:rPr lang="ru-RU" sz="600" b="1" dirty="0" smtClean="0">
                <a:latin typeface="Times New Roman"/>
              </a:rPr>
              <a:t>(</a:t>
            </a:r>
            <a:r>
              <a:rPr lang="ru-RU" sz="600" b="1" dirty="0">
                <a:latin typeface="Times New Roman"/>
              </a:rPr>
              <a:t>3496) </a:t>
            </a:r>
            <a:r>
              <a:rPr lang="ru-RU" sz="600" b="1" dirty="0" smtClean="0">
                <a:latin typeface="Times New Roman"/>
              </a:rPr>
              <a:t>36-23-50</a:t>
            </a:r>
            <a:endParaRPr lang="ru-RU" sz="600" b="1" dirty="0">
              <a:latin typeface="Times New Roman"/>
            </a:endParaRPr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5059532" y="2880526"/>
            <a:ext cx="2100263" cy="233321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1846" tIns="10039" rIns="11846" bIns="10039" anchor="ctr"/>
          <a:lstStyle/>
          <a:p>
            <a:pPr algn="ctr" fontAlgn="ctr"/>
            <a:r>
              <a:rPr lang="ru-RU" sz="600" b="1" dirty="0">
                <a:latin typeface="Times New Roman"/>
              </a:rPr>
              <a:t>НФ </a:t>
            </a:r>
            <a:r>
              <a:rPr lang="ru-RU" sz="600" b="1" dirty="0" smtClean="0">
                <a:latin typeface="Times New Roman"/>
              </a:rPr>
              <a:t>АО </a:t>
            </a:r>
            <a:r>
              <a:rPr lang="ru-RU" sz="600" b="1" dirty="0">
                <a:latin typeface="Times New Roman"/>
              </a:rPr>
              <a:t>"Аэропорт Сургут " 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г. Ноябрьск, </a:t>
            </a:r>
            <a:r>
              <a:rPr lang="ru-RU" sz="600" b="1" dirty="0" err="1">
                <a:latin typeface="Times New Roman" pitchFamily="18" charset="0"/>
                <a:ea typeface="Calibri"/>
                <a:cs typeface="Times New Roman" pitchFamily="18" charset="0"/>
              </a:rPr>
              <a:t>мкр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. Аэропорт</a:t>
            </a:r>
          </a:p>
          <a:p>
            <a:pPr algn="ctr" fontAlgn="ctr"/>
            <a:r>
              <a:rPr lang="ru-RU" sz="600" b="1" dirty="0">
                <a:latin typeface="Times New Roman"/>
              </a:rPr>
              <a:t>(3496) 36-53-45</a:t>
            </a:r>
          </a:p>
        </p:txBody>
      </p:sp>
      <p:sp>
        <p:nvSpPr>
          <p:cNvPr id="52" name="Rectangle 30"/>
          <p:cNvSpPr>
            <a:spLocks noChangeArrowheads="1"/>
          </p:cNvSpPr>
          <p:nvPr/>
        </p:nvSpPr>
        <p:spPr bwMode="auto">
          <a:xfrm>
            <a:off x="8046269" y="3710090"/>
            <a:ext cx="561131" cy="1058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fontAlgn="ctr"/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Филиал АО «</a:t>
            </a:r>
            <a:r>
              <a:rPr lang="ru-RU" sz="600" b="1" dirty="0" err="1">
                <a:latin typeface="Times New Roman" pitchFamily="18" charset="0"/>
                <a:ea typeface="Calibri"/>
                <a:cs typeface="Times New Roman" pitchFamily="18" charset="0"/>
              </a:rPr>
              <a:t>Россети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 Тюмень» НЭС</a:t>
            </a:r>
          </a:p>
          <a:p>
            <a:pPr algn="ctr" fontAlgn="ctr"/>
            <a:r>
              <a:rPr lang="ru-RU" sz="600" b="1" dirty="0" smtClean="0">
                <a:latin typeface="Times New Roman"/>
              </a:rPr>
              <a:t> 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г. Ноябрьск, ул</a:t>
            </a:r>
            <a:r>
              <a:rPr lang="ru-RU" sz="8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Холмогорская д. 31</a:t>
            </a:r>
          </a:p>
          <a:p>
            <a:pPr algn="ctr" fontAlgn="ctr"/>
            <a:r>
              <a:rPr lang="ru-RU" sz="600" b="1" dirty="0">
                <a:latin typeface="Times New Roman"/>
              </a:rPr>
              <a:t>(3496) 36-23-50</a:t>
            </a:r>
          </a:p>
        </p:txBody>
      </p:sp>
      <p:sp>
        <p:nvSpPr>
          <p:cNvPr id="53" name="Rectangle 48"/>
          <p:cNvSpPr>
            <a:spLocks noChangeArrowheads="1"/>
          </p:cNvSpPr>
          <p:nvPr/>
        </p:nvSpPr>
        <p:spPr bwMode="auto">
          <a:xfrm>
            <a:off x="8708828" y="3703988"/>
            <a:ext cx="543321" cy="1058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fontAlgn="ctr"/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МУП "Пассажирские перевозки»  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г. Ноябрьск, </a:t>
            </a:r>
            <a:r>
              <a:rPr lang="ru-RU" sz="600" b="1" dirty="0" err="1">
                <a:latin typeface="Times New Roman" pitchFamily="18" charset="0"/>
                <a:ea typeface="Calibri"/>
                <a:cs typeface="Times New Roman" pitchFamily="18" charset="0"/>
              </a:rPr>
              <a:t>промзона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, проезд 4, панель 10 </a:t>
            </a:r>
          </a:p>
          <a:p>
            <a:pPr lvl="0" algn="ctr" fontAlgn="ctr"/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(3496) 35-46-45</a:t>
            </a:r>
          </a:p>
        </p:txBody>
      </p:sp>
      <p:sp>
        <p:nvSpPr>
          <p:cNvPr id="54" name="Rectangle 49"/>
          <p:cNvSpPr>
            <a:spLocks noChangeArrowheads="1"/>
          </p:cNvSpPr>
          <p:nvPr/>
        </p:nvSpPr>
        <p:spPr bwMode="auto">
          <a:xfrm>
            <a:off x="200472" y="3704491"/>
            <a:ext cx="1296144" cy="1058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115000"/>
              </a:lnSpc>
            </a:pPr>
            <a:r>
              <a:rPr lang="ru-RU" sz="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 ПСО ФПС ГПС ГУ МЧС России по Ямало-Ненецкому автономному округу»</a:t>
            </a:r>
          </a:p>
          <a:p>
            <a:pPr algn="ctr">
              <a:lnSpc>
                <a:spcPct val="115000"/>
              </a:lnSpc>
            </a:pPr>
            <a:r>
              <a:rPr lang="ru-RU" sz="600" b="1" dirty="0" smtClean="0">
                <a:latin typeface="Times New Roman" pitchFamily="18" charset="0"/>
                <a:cs typeface="Times New Roman" pitchFamily="18" charset="0"/>
              </a:rPr>
              <a:t> (26 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чел 9 ед. тех.) 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ул. 60 лет СССР д. 25 </a:t>
            </a: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т. 8 (3496)  31-11-02,</a:t>
            </a:r>
          </a:p>
          <a:p>
            <a:pPr algn="ctr">
              <a:lnSpc>
                <a:spcPct val="115000"/>
              </a:lnSpc>
            </a:pPr>
            <a:r>
              <a:rPr lang="ru-RU" sz="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ФГБУ «9 ОФПС ГПС</a:t>
            </a:r>
            <a:r>
              <a: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" b="1" dirty="0">
                <a:latin typeface="Times New Roman" pitchFamily="18" charset="0"/>
                <a:ea typeface="Calibri"/>
                <a:cs typeface="Times New Roman" pitchFamily="18" charset="0"/>
              </a:rPr>
              <a:t>по Ямало-Ненецкому автономному округу (договорной</a:t>
            </a:r>
            <a:r>
              <a:rPr lang="ru-RU" sz="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)» </a:t>
            </a:r>
            <a:r>
              <a:rPr lang="ru-RU" sz="600" b="1" dirty="0" smtClean="0">
                <a:latin typeface="Times New Roman" pitchFamily="18" charset="0"/>
                <a:cs typeface="Times New Roman" pitchFamily="18" charset="0"/>
              </a:rPr>
              <a:t>(26 чел 9 ед. тех.) </a:t>
            </a:r>
            <a:r>
              <a:rPr lang="ru-RU" sz="6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ул. 60 лет СССР д. 25 </a:t>
            </a:r>
            <a:r>
              <a:rPr lang="ru-RU" sz="600" b="1" dirty="0" smtClean="0">
                <a:latin typeface="Times New Roman" pitchFamily="18" charset="0"/>
                <a:cs typeface="Times New Roman" pitchFamily="18" charset="0"/>
              </a:rPr>
              <a:t>т. 8 (3496)  31-12-19</a:t>
            </a:r>
            <a:endParaRPr lang="ru-RU" sz="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Rectangle 33"/>
          <p:cNvSpPr>
            <a:spLocks noChangeArrowheads="1"/>
          </p:cNvSpPr>
          <p:nvPr/>
        </p:nvSpPr>
        <p:spPr bwMode="auto">
          <a:xfrm>
            <a:off x="6288182" y="4984837"/>
            <a:ext cx="674092" cy="263278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marL="53971" lvl="1" algn="ctr" defTabSz="2628728">
              <a:buFontTx/>
              <a:buChar char="•"/>
            </a:pPr>
            <a:r>
              <a:rPr lang="ru-RU" sz="600" b="1" dirty="0">
                <a:latin typeface="Times New Roman" pitchFamily="18" charset="0"/>
                <a:cs typeface="Times New Roman" pitchFamily="18" charset="0"/>
              </a:rPr>
              <a:t>звено подвоза воды (6 чел. 6 ед. тех.)</a:t>
            </a:r>
          </a:p>
        </p:txBody>
      </p:sp>
      <p:sp>
        <p:nvSpPr>
          <p:cNvPr id="57" name="Line 41"/>
          <p:cNvSpPr>
            <a:spLocks noChangeShapeType="1"/>
          </p:cNvSpPr>
          <p:nvPr/>
        </p:nvSpPr>
        <p:spPr bwMode="auto">
          <a:xfrm>
            <a:off x="6109663" y="4768490"/>
            <a:ext cx="0" cy="228276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28316" tIns="14157" rIns="28316" bIns="14157"/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t>14</a:t>
            </a:fld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7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1145365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ВНЕДРЕНИЕ И РАЗВИТИЕ АПК «БЕЗОПАСНЫЙ ГОРОД» </a:t>
            </a:r>
            <a:b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г. Ноябрьске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868597"/>
              </p:ext>
            </p:extLst>
          </p:nvPr>
        </p:nvGraphicFramePr>
        <p:xfrm>
          <a:off x="272479" y="1052736"/>
          <a:ext cx="9361042" cy="554078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880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52839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363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9614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153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spc="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800" spc="1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spc="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этапов</a:t>
                      </a:r>
                      <a:endParaRPr lang="ru-RU" sz="800" spc="1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</a:t>
                      </a:r>
                      <a:endParaRPr lang="ru-RU" sz="80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Результаты работ</a:t>
                      </a:r>
                      <a:endParaRPr lang="ru-RU" sz="80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Степень реализации</a:t>
                      </a:r>
                      <a:endParaRPr lang="ru-RU" sz="80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1021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800" b="0" spc="1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Проектирование системы АПК «Безопасный город»</a:t>
                      </a:r>
                      <a:endParaRPr lang="ru-RU" sz="800" b="0" spc="1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Обследование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перечня информационных систем, которые должны взаимодействовать с АПК «Безопасный город» в рамках создания системы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Выполнено (частично)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67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документа «Отчет об обследовании»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плане развития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10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проекта ТЗ на создание системы АПК «Безопасный город» муниципального уровня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плане развития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46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800" b="0" spc="1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Техническое и рабочее проектирование</a:t>
                      </a:r>
                      <a:endParaRPr lang="ru-RU" sz="800" b="0" spc="1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технорабочего проекта системы АПК «Безопасный город» муниципального и регионального уровней 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Комплекты документов технорабочих проектов;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плане развития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62040">
                <a:tc rowSpan="1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800" b="0" spc="1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 rowSpan="1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систем комплексного мониторинга</a:t>
                      </a:r>
                      <a:endParaRPr lang="ru-RU" sz="800" b="0" spc="1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Обеспечение высокоскоростного оптоволоконного соединения между взаимодействующими с АПК «Безопасный город» организациями на территории муниципального образования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 rowSpan="1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Проектно-сметные документации на развитие систем комплексного мониторинга.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Развертывание системы комплексного мониторинга, сопряжение с системой АПК «Безопасный город»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Выполнено (частично)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873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Развитие системы видеомониторинга 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выполняется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09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Создание ЦОВ на базе ЕДДС муниципального образования</a:t>
                      </a:r>
                      <a:endParaRPr lang="ru-RU" sz="800" b="0" spc="1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3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плане развития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09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Обеспечение централизованного мониторинга объектов социальной сферы</a:t>
                      </a:r>
                      <a:endParaRPr lang="ru-RU" sz="800" b="0" spc="1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640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плане развития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831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Обеспечение централизованного доступа к системам видеонаблюдения</a:t>
                      </a:r>
                      <a:endParaRPr lang="ru-RU" sz="800" b="0" spc="1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выполняется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Обеспечение централизованного мониторинга подвижного состава служб и ведомств муниципального образования, оборудованного системами мониторинга ГЛОНАСС</a:t>
                      </a:r>
                      <a:endParaRPr lang="ru-RU" sz="800" b="0" spc="1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4781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spc="1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tx2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выполняется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Обеспечение централизованного мониторинга объектов энергетики и коммунальной инфраструктуры (электростанции, котельные, ВОС, КОС) за счет использования информации от существующего оборудования и информационных систем (при наличии технической возможности)</a:t>
                      </a:r>
                      <a:endParaRPr lang="ru-RU" sz="800" b="0" spc="1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7082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spc="1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tx2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плане развития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281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Интеграция с автоматизированными системами ФКУ «ЦУКС Главного управления МЧС России по ЯНАО</a:t>
                      </a:r>
                      <a:endParaRPr lang="ru-RU" sz="800" b="0" spc="1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039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spc="1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tx2">
                        <a:lumMod val="40000"/>
                        <a:lumOff val="60000"/>
                        <a:alpha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плане развития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56204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систем АПК БГ муниципального уровня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Поставка программно-технических средств для создания систем АПК «Безопасный город» муниципального уровня.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Монтажные и пусконаладочные работы</a:t>
                      </a:r>
                      <a:endParaRPr lang="ru-RU" sz="800" b="0" spc="1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Создание системы АПК «Безопасный город» муниципального уровня;</a:t>
                      </a:r>
                      <a:endParaRPr lang="ru-RU" sz="800" b="0" spc="1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плане развития</a:t>
                      </a:r>
                      <a:endParaRPr lang="ru-RU" sz="800" b="0" spc="1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3572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Адаптация программного обеспечения (ПО) под специфику муниципального образования.</a:t>
                      </a:r>
                      <a:endParaRPr lang="ru-RU" sz="800" b="0" spc="1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spc="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плане развития</a:t>
                      </a:r>
                      <a:endParaRPr lang="ru-RU" sz="800" b="0" spc="1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37590" marR="37590" marT="0" marB="0" anchor="ctr">
                    <a:solidFill>
                      <a:schemeClr val="accent1">
                        <a:lumMod val="20000"/>
                        <a:lumOff val="80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t>15</a:t>
            </a:fld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15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1145365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ВНЕДРЕНИЕ И РАЗВИТИЕ АПК «БЕЗОПАСНЫЙ ГОРОД» </a:t>
            </a:r>
            <a:b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г. Ноябрьске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9" t="20865" r="11389" b="13333"/>
          <a:stretch/>
        </p:blipFill>
        <p:spPr bwMode="auto">
          <a:xfrm>
            <a:off x="96330" y="1268760"/>
            <a:ext cx="9679566" cy="503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t>16</a:t>
            </a:fld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4703" y="1988840"/>
            <a:ext cx="1693092" cy="2154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Ноябрьск, ул. 60 лет СССР, 25</a:t>
            </a:r>
            <a:endParaRPr 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9653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72008"/>
            <a:ext cx="9906000" cy="980728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СВЕДЕНИЯ ПО ОБЕСПЕЧЕНИЮ НАДЕЖНОСТИ ЭЛЕКТРОСНАБЖЕНИЯ </a:t>
            </a: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ЕДДС г.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Ноябрьска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16496" y="1172143"/>
            <a:ext cx="5616624" cy="2893613"/>
          </a:xfrm>
          <a:prstGeom prst="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txBody>
          <a:bodyPr wrap="square" lIns="107183" tIns="53594" rIns="107183" bIns="53594">
            <a:spAutoFit/>
          </a:bodyPr>
          <a:lstStyle>
            <a:lvl1pPr indent="179388"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361950"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ЕДДС г. Ноябрьска относится к </a:t>
            </a:r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категории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электроснабжения.</a:t>
            </a:r>
          </a:p>
          <a:p>
            <a:pPr indent="361950"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качестве резервного источника электропитания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имеются:</a:t>
            </a:r>
          </a:p>
          <a:p>
            <a:pPr indent="0"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 Передвижной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дизельный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генератор ИСТОК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АД50С-Т400-РПМ21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0" algn="just"/>
            <a:r>
              <a:rPr lang="ru-RU" sz="1600" dirty="0" smtClean="0"/>
              <a:t>2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ИБП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Makelsan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Boxer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3340 40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kVA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комплектная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батарейная ёмкость 75 АЧ (Аккумуляторная батарея), количество поставляемых аккумуляторных батарей, подключаемых к источнику бесперебойного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питания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64 шт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., общее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максимальное напряжение аккумуляторного блока </a:t>
            </a:r>
            <a:r>
              <a:rPr lang="ru-RU" sz="1600" u="sng" dirty="0">
                <a:latin typeface="Times New Roman" pitchFamily="18" charset="0"/>
                <a:cs typeface="Times New Roman" pitchFamily="18" charset="0"/>
              </a:rPr>
              <a:t>868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В.</a:t>
            </a:r>
            <a:endParaRPr lang="ru-RU" sz="16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26553" y="4149080"/>
            <a:ext cx="5616624" cy="2547364"/>
          </a:xfrm>
          <a:prstGeom prst="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txBody>
          <a:bodyPr wrap="square" lIns="107183" tIns="53594" rIns="107183" bIns="53594">
            <a:spAutoFit/>
          </a:bodyPr>
          <a:lstStyle>
            <a:lvl1pPr indent="179388"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Технические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характеристики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резервного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источника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электропитания</a:t>
            </a:r>
          </a:p>
          <a:p>
            <a:pPr algn="ctr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Мощность номинальная, кВт - 48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Мощность номинальная,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- 60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Мощность максимальная, кВт - 53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Мощность максимальная,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- 66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Коэффициент мощности - 0,8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Напряжение (В) - 400/230 </a:t>
            </a:r>
          </a:p>
          <a:p>
            <a:pPr algn="ctr"/>
            <a:endParaRPr lang="ru-RU" sz="145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80" t="7619" r="14842" b="4056"/>
          <a:stretch/>
        </p:blipFill>
        <p:spPr bwMode="auto">
          <a:xfrm>
            <a:off x="6177136" y="1197610"/>
            <a:ext cx="3561527" cy="286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54" t="3686" r="30417" b="4462"/>
          <a:stretch/>
        </p:blipFill>
        <p:spPr bwMode="auto">
          <a:xfrm>
            <a:off x="6156770" y="4149080"/>
            <a:ext cx="1701996" cy="2547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74" t="3827" r="30258" b="3757"/>
          <a:stretch/>
        </p:blipFill>
        <p:spPr bwMode="auto">
          <a:xfrm>
            <a:off x="7957900" y="4149080"/>
            <a:ext cx="1780764" cy="2547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t>17</a:t>
            </a:fld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58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2"/>
          <a:srcRect l="28744" t="28000" r="41725" b="32100"/>
          <a:stretch/>
        </p:blipFill>
        <p:spPr>
          <a:xfrm>
            <a:off x="7409131" y="5044720"/>
            <a:ext cx="2322314" cy="1471879"/>
          </a:xfrm>
          <a:prstGeom prst="rect">
            <a:avLst/>
          </a:prstGeom>
          <a:scene3d>
            <a:camera prst="orthographicFront"/>
            <a:lightRig rig="threePt" dir="t"/>
          </a:scene3d>
          <a:sp3d contourW="6350">
            <a:contourClr>
              <a:schemeClr val="tx1"/>
            </a:contourClr>
          </a:sp3d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/>
          <a:srcRect l="25587" t="14300" r="40944" b="54200"/>
          <a:stretch/>
        </p:blipFill>
        <p:spPr>
          <a:xfrm>
            <a:off x="5006698" y="5053968"/>
            <a:ext cx="2263836" cy="1450292"/>
          </a:xfrm>
          <a:prstGeom prst="rect">
            <a:avLst/>
          </a:prstGeom>
          <a:scene3d>
            <a:camera prst="orthographicFront"/>
            <a:lightRig rig="threePt" dir="t"/>
          </a:scene3d>
          <a:sp3d contourW="6350">
            <a:contourClr>
              <a:schemeClr val="tx1"/>
            </a:contourClr>
          </a:sp3d>
        </p:spPr>
      </p:pic>
      <p:pic>
        <p:nvPicPr>
          <p:cNvPr id="44" name="Picture 6" descr="C:\Users\Старший оперативный\Desktop\15338967637_87f2c816d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607" y="5057245"/>
            <a:ext cx="2393950" cy="146684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6350">
            <a:contourClr>
              <a:schemeClr val="tx1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5"/>
          <a:srcRect l="13382" t="8701" r="12988" b="10800"/>
          <a:stretch/>
        </p:blipFill>
        <p:spPr>
          <a:xfrm>
            <a:off x="7428295" y="2241113"/>
            <a:ext cx="2277234" cy="1474627"/>
          </a:xfrm>
          <a:prstGeom prst="rect">
            <a:avLst/>
          </a:prstGeom>
          <a:scene3d>
            <a:camera prst="orthographicFront"/>
            <a:lightRig rig="threePt" dir="t"/>
          </a:scene3d>
          <a:sp3d contourW="6350"/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/>
          <a:srcRect l="34644" t="31100" r="34644" b="31100"/>
          <a:stretch/>
        </p:blipFill>
        <p:spPr>
          <a:xfrm>
            <a:off x="4966872" y="2241113"/>
            <a:ext cx="2358859" cy="1479894"/>
          </a:xfrm>
          <a:prstGeom prst="rect">
            <a:avLst/>
          </a:prstGeom>
          <a:scene3d>
            <a:camera prst="orthographicFront"/>
            <a:lightRig rig="threePt" dir="t"/>
          </a:scene3d>
          <a:sp3d contourW="6350">
            <a:contourClr>
              <a:schemeClr val="tx1"/>
            </a:contourClr>
          </a:sp3d>
        </p:spPr>
      </p:pic>
      <p:pic>
        <p:nvPicPr>
          <p:cNvPr id="41" name="Picture 3" descr="C:\Users\Старший оперативный\Desktop\_2008_100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927" y="2241113"/>
            <a:ext cx="2352078" cy="149902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6350">
            <a:contourClr>
              <a:schemeClr val="tx1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ПОТЕНЦИАЛЬНО ОПАСНЫЕ ОБЪЕКТЫ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722874"/>
              </p:ext>
            </p:extLst>
          </p:nvPr>
        </p:nvGraphicFramePr>
        <p:xfrm>
          <a:off x="269005" y="836712"/>
          <a:ext cx="9436523" cy="940730"/>
        </p:xfrm>
        <a:graphic>
          <a:graphicData uri="http://schemas.openxmlformats.org/drawingml/2006/table">
            <a:tbl>
              <a:tblPr/>
              <a:tblGrid>
                <a:gridCol w="17316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442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1622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87220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88032">
                <a:tc gridSpan="5"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объектов</a:t>
                      </a:r>
                      <a:endParaRPr lang="ru-RU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756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3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3454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Общее количество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3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3454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Потенциально-опасные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3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3454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Социально-значимые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3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3454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Критически-важные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3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3454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Туристические маршруты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756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3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588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3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588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3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588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3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588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3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1058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105886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7566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химически-опасных объектов -0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317272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634543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95181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269088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1586360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1903631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2220904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2538176" algn="l" defTabSz="634543" rtl="0" eaLnBrk="1" latinLnBrk="0" hangingPunct="1">
                        <a:defRPr sz="13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33" marR="5833" marT="58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163615" y="1957482"/>
            <a:ext cx="2373659" cy="26814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82671" tIns="41335" rIns="82671" bIns="4133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7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ru-RU" sz="1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ОАО « Аэропорт Сургут»</a:t>
            </a:r>
            <a:r>
              <a:rPr lang="ru-RU" sz="12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endParaRPr lang="ru-RU" sz="1200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2585971" y="1957482"/>
            <a:ext cx="2278337" cy="54514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82671" tIns="41335" rIns="82671" bIns="4133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7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ru-RU" sz="1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Котельная </a:t>
            </a:r>
            <a:r>
              <a:rPr lang="ru-RU" sz="1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КВГМ-100</a:t>
            </a:r>
            <a:endParaRPr lang="ru-RU" sz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sz="1800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7428295" y="1961910"/>
            <a:ext cx="2425897" cy="268143"/>
          </a:xfrm>
          <a:prstGeom prst="rect">
            <a:avLst/>
          </a:prstGeom>
          <a:noFill/>
          <a:ln>
            <a:noFill/>
          </a:ln>
          <a:extLst/>
        </p:spPr>
        <p:txBody>
          <a:bodyPr lIns="82671" tIns="41335" rIns="82671" bIns="4133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7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ru-RU" sz="1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База нефтепродуктов</a:t>
            </a:r>
          </a:p>
        </p:txBody>
      </p: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4848750" y="1957482"/>
            <a:ext cx="2424376" cy="268143"/>
          </a:xfrm>
          <a:prstGeom prst="rect">
            <a:avLst/>
          </a:prstGeom>
          <a:noFill/>
          <a:ln>
            <a:noFill/>
          </a:ln>
          <a:extLst/>
        </p:spPr>
        <p:txBody>
          <a:bodyPr lIns="82671" tIns="41335" rIns="82671" bIns="4133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7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sz="1200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Вынгапуровское ЛПУ (КС-1)</a:t>
            </a:r>
            <a:endParaRPr lang="ru-RU" sz="12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41536" y="3478497"/>
            <a:ext cx="2293492" cy="268143"/>
          </a:xfrm>
          <a:prstGeom prst="rect">
            <a:avLst/>
          </a:prstGeom>
          <a:solidFill>
            <a:schemeClr val="bg1">
              <a:lumMod val="10000"/>
              <a:lumOff val="90000"/>
              <a:alpha val="32000"/>
            </a:schemeClr>
          </a:solidFill>
          <a:ln>
            <a:noFill/>
          </a:ln>
          <a:extLst/>
        </p:spPr>
        <p:txBody>
          <a:bodyPr wrap="square" lIns="82671" tIns="41335" rIns="82671" bIns="4133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7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sz="1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305022  г. Курск, «Аэропорт»</a:t>
            </a:r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2552215" y="3280681"/>
            <a:ext cx="2360790" cy="452809"/>
          </a:xfrm>
          <a:prstGeom prst="rect">
            <a:avLst/>
          </a:prstGeom>
          <a:solidFill>
            <a:schemeClr val="bg1">
              <a:lumMod val="10000"/>
              <a:lumOff val="90000"/>
              <a:alpha val="32000"/>
            </a:schemeClr>
          </a:solidFill>
          <a:ln>
            <a:noFill/>
          </a:ln>
          <a:extLst/>
        </p:spPr>
        <p:txBody>
          <a:bodyPr wrap="square" lIns="82671" tIns="41335" rIns="82671" bIns="4133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7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ru-RU" sz="1200" b="1" dirty="0">
                <a:latin typeface="Times New Roman" panose="02020603050405020304" pitchFamily="18" charset="0"/>
              </a:rPr>
              <a:t>629800  г. Ноябрьск, </a:t>
            </a:r>
          </a:p>
          <a:p>
            <a:pPr algn="ctr">
              <a:spcBef>
                <a:spcPct val="0"/>
              </a:spcBef>
              <a:buNone/>
              <a:defRPr/>
            </a:pPr>
            <a:r>
              <a:rPr lang="ru-RU" sz="1200" b="1" dirty="0" smtClean="0">
                <a:latin typeface="Times New Roman" panose="02020603050405020304" pitchFamily="18" charset="0"/>
              </a:rPr>
              <a:t>улица </a:t>
            </a:r>
            <a:r>
              <a:rPr lang="ru-RU" sz="1200" b="1" dirty="0">
                <a:latin typeface="Times New Roman" panose="02020603050405020304" pitchFamily="18" charset="0"/>
              </a:rPr>
              <a:t>60 Лет СССР, 29</a:t>
            </a:r>
            <a:r>
              <a:rPr lang="ru-RU" sz="1200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4988764" y="3078265"/>
            <a:ext cx="2332284" cy="637475"/>
          </a:xfrm>
          <a:prstGeom prst="rect">
            <a:avLst/>
          </a:prstGeom>
          <a:solidFill>
            <a:schemeClr val="bg1">
              <a:lumMod val="10000"/>
              <a:lumOff val="90000"/>
              <a:alpha val="32000"/>
            </a:schemeClr>
          </a:solidFill>
          <a:ln>
            <a:noFill/>
          </a:ln>
          <a:extLst/>
        </p:spPr>
        <p:txBody>
          <a:bodyPr wrap="square" lIns="82671" tIns="41335" rIns="82671" bIns="4133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7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ru-RU" sz="1200" b="1" dirty="0">
                <a:latin typeface="Times New Roman" panose="02020603050405020304" pitchFamily="18" charset="0"/>
              </a:rPr>
              <a:t>629810</a:t>
            </a:r>
          </a:p>
          <a:p>
            <a:pPr algn="ctr">
              <a:spcBef>
                <a:spcPct val="0"/>
              </a:spcBef>
              <a:buNone/>
              <a:defRPr/>
            </a:pPr>
            <a:r>
              <a:rPr lang="ru-RU" sz="1200" b="1" dirty="0" err="1">
                <a:latin typeface="Times New Roman" panose="02020603050405020304" pitchFamily="18" charset="0"/>
              </a:rPr>
              <a:t>г.Ноябрьск</a:t>
            </a:r>
            <a:r>
              <a:rPr lang="ru-RU" sz="1200" b="1" dirty="0">
                <a:latin typeface="Times New Roman" panose="02020603050405020304" pitchFamily="18" charset="0"/>
              </a:rPr>
              <a:t>, 6 км, </a:t>
            </a:r>
            <a:r>
              <a:rPr lang="ru-RU" sz="1200" b="1" dirty="0" err="1">
                <a:latin typeface="Times New Roman" panose="02020603050405020304" pitchFamily="18" charset="0"/>
              </a:rPr>
              <a:t>Вынгапуров-ское</a:t>
            </a:r>
            <a:r>
              <a:rPr lang="ru-RU" sz="1200" b="1" dirty="0">
                <a:latin typeface="Times New Roman" panose="02020603050405020304" pitchFamily="18" charset="0"/>
              </a:rPr>
              <a:t> шоссе</a:t>
            </a: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7428294" y="3268179"/>
            <a:ext cx="2277235" cy="452809"/>
          </a:xfrm>
          <a:prstGeom prst="rect">
            <a:avLst/>
          </a:prstGeom>
          <a:solidFill>
            <a:schemeClr val="bg1">
              <a:lumMod val="10000"/>
              <a:lumOff val="90000"/>
              <a:alpha val="32000"/>
            </a:schemeClr>
          </a:solidFill>
          <a:ln>
            <a:noFill/>
          </a:ln>
          <a:extLst/>
        </p:spPr>
        <p:txBody>
          <a:bodyPr wrap="square" lIns="82671" tIns="41335" rIns="82671" bIns="4133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7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ru-RU" sz="1200" b="1" dirty="0" smtClean="0">
                <a:latin typeface="Times New Roman" panose="02020603050405020304" pitchFamily="18" charset="0"/>
              </a:rPr>
              <a:t>629809, г</a:t>
            </a:r>
            <a:r>
              <a:rPr lang="ru-RU" sz="1200" b="1" dirty="0">
                <a:latin typeface="Times New Roman" panose="02020603050405020304" pitchFamily="18" charset="0"/>
              </a:rPr>
              <a:t>. Ноябрьск, </a:t>
            </a:r>
            <a:endParaRPr lang="ru-RU" sz="1200" b="1" dirty="0" smtClean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None/>
              <a:defRPr/>
            </a:pPr>
            <a:r>
              <a:rPr lang="ru-RU" sz="1200" b="1" dirty="0" err="1" smtClean="0">
                <a:latin typeface="Times New Roman" panose="02020603050405020304" pitchFamily="18" charset="0"/>
              </a:rPr>
              <a:t>промзона</a:t>
            </a:r>
            <a:r>
              <a:rPr lang="ru-RU" sz="1200" b="1" dirty="0" smtClean="0">
                <a:latin typeface="Times New Roman" panose="02020603050405020304" pitchFamily="18" charset="0"/>
              </a:rPr>
              <a:t>, панель 1Б</a:t>
            </a:r>
            <a:endParaRPr lang="ru-RU" sz="1200" dirty="0">
              <a:latin typeface="Times New Roman" panose="02020603050405020304" pitchFamily="18" charset="0"/>
            </a:endParaRPr>
          </a:p>
        </p:txBody>
      </p:sp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5019996" y="4110142"/>
            <a:ext cx="2380240" cy="1006807"/>
          </a:xfrm>
          <a:prstGeom prst="rect">
            <a:avLst/>
          </a:prstGeom>
          <a:noFill/>
          <a:ln>
            <a:noFill/>
          </a:ln>
          <a:extLst/>
        </p:spPr>
        <p:txBody>
          <a:bodyPr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Tx/>
              <a:buNone/>
              <a:defRPr sz="1200" b="1">
                <a:solidFill>
                  <a:srgbClr val="FFFF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dirty="0"/>
              <a:t>ГБУЗ "</a:t>
            </a:r>
            <a:r>
              <a:rPr lang="ru-RU" dirty="0" err="1" smtClean="0"/>
              <a:t>Ямало</a:t>
            </a:r>
            <a:r>
              <a:rPr lang="ru-RU" dirty="0"/>
              <a:t> </a:t>
            </a:r>
            <a:r>
              <a:rPr lang="ru-RU" dirty="0" smtClean="0"/>
              <a:t>Ненецкий </a:t>
            </a:r>
            <a:r>
              <a:rPr lang="ru-RU" dirty="0"/>
              <a:t>окружной центр по профилактике и борьбе со СПИД и инфекционными заболеваниями"</a:t>
            </a:r>
          </a:p>
        </p:txBody>
      </p: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83253" y="4591911"/>
            <a:ext cx="2424500" cy="452809"/>
          </a:xfrm>
          <a:prstGeom prst="rect">
            <a:avLst/>
          </a:prstGeom>
          <a:noFill/>
          <a:ln>
            <a:noFill/>
          </a:ln>
          <a:extLst/>
        </p:spPr>
        <p:txBody>
          <a:bodyPr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Tx/>
              <a:buNone/>
              <a:defRPr sz="1200" b="1">
                <a:solidFill>
                  <a:srgbClr val="FFFF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dirty="0"/>
              <a:t>Железнодорожная станция «Ноябрьск - 2»»</a:t>
            </a:r>
          </a:p>
        </p:txBody>
      </p:sp>
      <p:sp>
        <p:nvSpPr>
          <p:cNvPr id="32" name="TextBox 15"/>
          <p:cNvSpPr txBox="1">
            <a:spLocks noChangeArrowheads="1"/>
          </p:cNvSpPr>
          <p:nvPr/>
        </p:nvSpPr>
        <p:spPr bwMode="auto">
          <a:xfrm>
            <a:off x="7409131" y="4680142"/>
            <a:ext cx="2296398" cy="26814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Tx/>
              <a:buNone/>
              <a:defRPr sz="1200" b="1">
                <a:solidFill>
                  <a:srgbClr val="FFFF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dirty="0" smtClean="0"/>
              <a:t>Администрация г. Ноябрьска</a:t>
            </a:r>
            <a:endParaRPr lang="ru-RU" dirty="0"/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2570231" y="6073417"/>
            <a:ext cx="2382325" cy="452809"/>
          </a:xfrm>
          <a:prstGeom prst="rect">
            <a:avLst/>
          </a:prstGeom>
          <a:solidFill>
            <a:schemeClr val="bg1">
              <a:lumMod val="10000"/>
              <a:lumOff val="90000"/>
              <a:alpha val="32000"/>
            </a:schemeClr>
          </a:solidFill>
          <a:ln>
            <a:noFill/>
          </a:ln>
          <a:extLst/>
        </p:spPr>
        <p:txBody>
          <a:bodyPr wrap="square"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 typeface="Arial" panose="020B0604020202020204" pitchFamily="34" charset="0"/>
              <a:buNone/>
              <a:defRPr sz="12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dirty="0" smtClean="0">
                <a:solidFill>
                  <a:schemeClr val="tx1"/>
                </a:solidFill>
              </a:rPr>
              <a:t>629811  </a:t>
            </a:r>
            <a:r>
              <a:rPr lang="ru-RU" dirty="0">
                <a:solidFill>
                  <a:schemeClr val="tx1"/>
                </a:solidFill>
              </a:rPr>
              <a:t>г. </a:t>
            </a:r>
            <a:r>
              <a:rPr lang="ru-RU" dirty="0" smtClean="0">
                <a:solidFill>
                  <a:schemeClr val="tx1"/>
                </a:solidFill>
              </a:rPr>
              <a:t>Ноябрьск, ул. Привокзальная,6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6" name="TextBox 15"/>
          <p:cNvSpPr txBox="1">
            <a:spLocks noChangeArrowheads="1"/>
          </p:cNvSpPr>
          <p:nvPr/>
        </p:nvSpPr>
        <p:spPr bwMode="auto">
          <a:xfrm>
            <a:off x="7406493" y="6076430"/>
            <a:ext cx="2320615" cy="452809"/>
          </a:xfrm>
          <a:prstGeom prst="rect">
            <a:avLst/>
          </a:prstGeom>
          <a:solidFill>
            <a:schemeClr val="bg1">
              <a:lumMod val="10000"/>
              <a:lumOff val="90000"/>
              <a:alpha val="32000"/>
            </a:schemeClr>
          </a:solidFill>
          <a:ln>
            <a:noFill/>
          </a:ln>
          <a:extLst/>
        </p:spPr>
        <p:txBody>
          <a:bodyPr wrap="square"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 typeface="Arial" panose="020B0604020202020204" pitchFamily="34" charset="0"/>
              <a:buNone/>
              <a:defRPr sz="12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dirty="0" smtClean="0">
                <a:solidFill>
                  <a:schemeClr val="tx1"/>
                </a:solidFill>
              </a:rPr>
              <a:t>629807, г. Ноябрьск, ул. Ленина, 47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5013608" y="6053707"/>
            <a:ext cx="2259518" cy="452809"/>
          </a:xfrm>
          <a:prstGeom prst="rect">
            <a:avLst/>
          </a:prstGeom>
          <a:solidFill>
            <a:schemeClr val="bg1">
              <a:lumMod val="10000"/>
              <a:lumOff val="90000"/>
              <a:alpha val="32000"/>
            </a:schemeClr>
          </a:solidFill>
          <a:ln>
            <a:noFill/>
          </a:ln>
          <a:extLst/>
        </p:spPr>
        <p:txBody>
          <a:bodyPr wrap="square"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 typeface="Arial" panose="020B0604020202020204" pitchFamily="34" charset="0"/>
              <a:buNone/>
              <a:defRPr sz="12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dirty="0">
                <a:solidFill>
                  <a:schemeClr val="tx1"/>
                </a:solidFill>
              </a:rPr>
              <a:t>629806 ЯНАО </a:t>
            </a:r>
            <a:r>
              <a:rPr lang="ru-RU" dirty="0" err="1">
                <a:solidFill>
                  <a:schemeClr val="tx1"/>
                </a:solidFill>
              </a:rPr>
              <a:t>г.Ноябрьск</a:t>
            </a:r>
            <a:r>
              <a:rPr lang="ru-RU" dirty="0">
                <a:solidFill>
                  <a:schemeClr val="tx1"/>
                </a:solidFill>
              </a:rPr>
              <a:t> ул. Изыскателей №55</a:t>
            </a:r>
          </a:p>
        </p:txBody>
      </p:sp>
      <p:sp>
        <p:nvSpPr>
          <p:cNvPr id="28" name="Номер слайда 2"/>
          <p:cNvSpPr txBox="1">
            <a:spLocks/>
          </p:cNvSpPr>
          <p:nvPr/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8" name="Picture 2" descr="C:\Users\Старший оперативный\Desktop\13072502.jpg"/>
          <p:cNvPicPr preferRelativeResize="0"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36" y="2256369"/>
            <a:ext cx="2359963" cy="14953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6350">
            <a:contourClr>
              <a:schemeClr val="tx1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15"/>
          <p:cNvSpPr txBox="1">
            <a:spLocks noChangeArrowheads="1"/>
          </p:cNvSpPr>
          <p:nvPr/>
        </p:nvSpPr>
        <p:spPr bwMode="auto">
          <a:xfrm>
            <a:off x="141433" y="3244365"/>
            <a:ext cx="2337747" cy="492436"/>
          </a:xfrm>
          <a:prstGeom prst="rect">
            <a:avLst/>
          </a:prstGeom>
          <a:solidFill>
            <a:schemeClr val="bg1">
              <a:lumMod val="10000"/>
              <a:lumOff val="90000"/>
              <a:alpha val="32000"/>
            </a:schemeClr>
          </a:solidFill>
          <a:ln>
            <a:noFill/>
          </a:ln>
          <a:extLst/>
        </p:spPr>
        <p:txBody>
          <a:bodyPr wrap="square"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7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ru-RU" sz="1400" b="1" dirty="0">
                <a:latin typeface="Times New Roman" panose="02020603050405020304" pitchFamily="18" charset="0"/>
              </a:rPr>
              <a:t>629800</a:t>
            </a:r>
            <a:r>
              <a:rPr lang="ru-RU" sz="1300" b="1" dirty="0" smtClean="0">
                <a:latin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</a:rPr>
              <a:t>г. </a:t>
            </a:r>
            <a:r>
              <a:rPr lang="ru-RU" sz="1200" b="1" dirty="0" smtClean="0">
                <a:latin typeface="Times New Roman" panose="02020603050405020304" pitchFamily="18" charset="0"/>
              </a:rPr>
              <a:t>Ноябрьск, </a:t>
            </a:r>
            <a:r>
              <a:rPr lang="ru-RU" sz="1200" b="1" dirty="0">
                <a:latin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</a:rPr>
              <a:t>пос. </a:t>
            </a:r>
            <a:r>
              <a:rPr lang="ru-RU" sz="1200" b="1" dirty="0" err="1" smtClean="0">
                <a:latin typeface="Times New Roman" panose="02020603050405020304" pitchFamily="18" charset="0"/>
              </a:rPr>
              <a:t>Тюменьавиатранс</a:t>
            </a:r>
            <a:r>
              <a:rPr lang="ru-RU" sz="1200" dirty="0" smtClean="0">
                <a:latin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</a:endParaRPr>
          </a:p>
        </p:txBody>
      </p:sp>
      <p:pic>
        <p:nvPicPr>
          <p:cNvPr id="42" name="Picture 7" descr="C:\Users\Старший оперативный\Desktop\cms-image-00000934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30" y="5057245"/>
            <a:ext cx="2355125" cy="146684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6350">
            <a:contourClr>
              <a:schemeClr val="tx1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xtBox 15"/>
          <p:cNvSpPr txBox="1">
            <a:spLocks noChangeArrowheads="1"/>
          </p:cNvSpPr>
          <p:nvPr/>
        </p:nvSpPr>
        <p:spPr bwMode="auto">
          <a:xfrm>
            <a:off x="156709" y="6038317"/>
            <a:ext cx="2344790" cy="483587"/>
          </a:xfrm>
          <a:prstGeom prst="rect">
            <a:avLst/>
          </a:prstGeom>
          <a:solidFill>
            <a:schemeClr val="bg1">
              <a:lumMod val="10000"/>
              <a:lumOff val="90000"/>
              <a:alpha val="32000"/>
            </a:schemeClr>
          </a:solidFill>
          <a:ln>
            <a:noFill/>
          </a:ln>
          <a:extLst/>
        </p:spPr>
        <p:txBody>
          <a:bodyPr wrap="square"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 typeface="Arial" panose="020B0604020202020204" pitchFamily="34" charset="0"/>
              <a:buNone/>
              <a:defRPr sz="12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</a:rPr>
              <a:t>629806</a:t>
            </a:r>
            <a:r>
              <a:rPr lang="ru-RU" sz="1300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г. Ноябрьск</a:t>
            </a:r>
            <a:r>
              <a:rPr lang="ru-RU" dirty="0" smtClean="0">
                <a:solidFill>
                  <a:schemeClr val="tx1"/>
                </a:solidFill>
              </a:rPr>
              <a:t>, ул. Магистральная, 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2550295" y="4591912"/>
            <a:ext cx="2424500" cy="452809"/>
          </a:xfrm>
          <a:prstGeom prst="rect">
            <a:avLst/>
          </a:prstGeom>
          <a:noFill/>
          <a:ln>
            <a:noFill/>
          </a:ln>
          <a:extLst/>
        </p:spPr>
        <p:txBody>
          <a:bodyPr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Tx/>
              <a:buNone/>
              <a:defRPr sz="1200" b="1">
                <a:solidFill>
                  <a:srgbClr val="FFFF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dirty="0"/>
              <a:t>Железнодорожная станция «Ноябрьск - </a:t>
            </a:r>
            <a:r>
              <a:rPr lang="ru-RU" dirty="0" smtClean="0"/>
              <a:t>1»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11991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968" y="2180861"/>
            <a:ext cx="2944552" cy="2416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613" y="2180861"/>
            <a:ext cx="2944552" cy="2416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СВЕДЕНИЯ О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ЧС </a:t>
            </a: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(ПРОИСШЕСТВИЯХ), </a:t>
            </a:r>
          </a:p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ПРОИЗОШЕДШИХ НА ТЕРРИТОРИИ 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 г. НОЯБРЬСК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58535" y="4581128"/>
            <a:ext cx="2944552" cy="1944000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txBody>
          <a:bodyPr wrap="square" lIns="107183" tIns="53594" rIns="107183" bIns="53594">
            <a:spAutoFit/>
          </a:bodyPr>
          <a:lstStyle>
            <a:lvl1pPr indent="179388"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0"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Нарушение энергоснабжения</a:t>
            </a:r>
          </a:p>
          <a:p>
            <a:pPr indent="0" algn="ctr"/>
            <a:r>
              <a:rPr lang="ru-RU" sz="1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(описание)</a:t>
            </a:r>
          </a:p>
          <a:p>
            <a:pPr indent="0" algn="ctr"/>
            <a:endParaRPr lang="ru-RU" sz="16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0" algn="ctr"/>
            <a:endParaRPr lang="ru-RU" sz="16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0" algn="ctr"/>
            <a:endParaRPr lang="ru-RU" sz="16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0" algn="ctr"/>
            <a:endParaRPr lang="ru-RU" sz="16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0" algn="ctr"/>
            <a:endParaRPr lang="ru-RU" sz="16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0" algn="ctr"/>
            <a:endParaRPr lang="ru-RU" sz="16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3" descr="E:\Documents and Settings\30056\Рабочий стол\111ФОТО\2011\Эн снрго-я Прив. Сиб\RTEmagicC_podstanciya_01.jp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35" y="2180861"/>
            <a:ext cx="2944552" cy="2416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490613" y="4581128"/>
            <a:ext cx="2944552" cy="1944000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txBody>
          <a:bodyPr wrap="square" lIns="107183" tIns="53594" rIns="107183" bIns="53594">
            <a:spAutoFit/>
          </a:bodyPr>
          <a:lstStyle>
            <a:lvl1pPr indent="179388"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0"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Природные 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пожары</a:t>
            </a:r>
          </a:p>
          <a:p>
            <a:pPr indent="0" algn="ctr"/>
            <a:r>
              <a:rPr lang="ru-RU" sz="1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(описание)</a:t>
            </a:r>
            <a:endParaRPr lang="ru-RU" sz="16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688968" y="4581128"/>
            <a:ext cx="2944552" cy="1944000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txBody>
          <a:bodyPr wrap="square" lIns="107183" tIns="53594" rIns="107183" bIns="53594">
            <a:spAutoFit/>
          </a:bodyPr>
          <a:lstStyle>
            <a:lvl1pPr indent="179388"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0"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Техногенные 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пожары</a:t>
            </a:r>
          </a:p>
          <a:p>
            <a:pPr indent="0" algn="ctr"/>
            <a:r>
              <a:rPr lang="ru-RU" sz="1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(описание</a:t>
            </a:r>
            <a:r>
              <a:rPr lang="ru-RU" sz="1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6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58535" y="976968"/>
            <a:ext cx="9374985" cy="985398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txBody>
          <a:bodyPr wrap="square" lIns="107183" tIns="53594" rIns="107183" bIns="53594">
            <a:spAutoFit/>
          </a:bodyPr>
          <a:lstStyle>
            <a:lvl1pPr indent="179388"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419089" algn="just"/>
            <a:r>
              <a:rPr lang="ru-RU" sz="1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текущем году на территории </a:t>
            </a:r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 г</a:t>
            </a:r>
            <a:r>
              <a:rPr lang="ru-RU" sz="1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Ноябрьск произошло чрезвычайных </a:t>
            </a:r>
          </a:p>
          <a:p>
            <a:pPr indent="419089" algn="just"/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ситуаций – 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происшествий -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23</a:t>
            </a:r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В </a:t>
            </a:r>
            <a:r>
              <a:rPr lang="ru-RU" sz="1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результате </a:t>
            </a:r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ЧП пострадало 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  <a:r>
              <a:rPr lang="ru-RU" sz="1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 них погибло - 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9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человек.</a:t>
            </a:r>
            <a:endParaRPr lang="ru-RU" sz="19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Номер слайда 2"/>
          <p:cNvSpPr txBox="1">
            <a:spLocks/>
          </p:cNvSpPr>
          <p:nvPr/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03553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980728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НОРМАТИВНАЯ ПРАВОВАЯ БАЗА ФУНКЦИОНИРОВАНИЯ</a:t>
            </a:r>
            <a:b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ЕДДС г. Ноябрьска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t>2</a:t>
            </a:fld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0429" y="4105224"/>
            <a:ext cx="9517057" cy="619745"/>
          </a:xfrm>
          <a:prstGeom prst="roundRect">
            <a:avLst>
              <a:gd name="adj" fmla="val 0"/>
            </a:avLst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10" tIns="53603" rIns="107210" bIns="53603" rtlCol="0" anchor="ctr"/>
          <a:lstStyle/>
          <a:p>
            <a:pPr indent="432000" algn="just"/>
            <a:r>
              <a:rPr lang="ru-RU" sz="13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Постановление Администрации</a:t>
            </a:r>
            <a:r>
              <a:rPr lang="ru-RU" sz="13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г. Ноябрьска от 20.07.2011 № </a:t>
            </a:r>
            <a:r>
              <a:rPr lang="ru-RU" sz="1300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П-1107 </a:t>
            </a:r>
            <a:r>
              <a:rPr lang="ru-RU" sz="13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«Об утверждении положения о Ноябрьском городском </a:t>
            </a:r>
            <a:r>
              <a:rPr lang="ru-RU" sz="1300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звене территориальной подсистемы единой государственной системы предупреждения и ликвидации чрезвычайных ситуаций </a:t>
            </a:r>
            <a:r>
              <a:rPr lang="ru-RU" sz="13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Ямало-ненецкого </a:t>
            </a:r>
            <a:r>
              <a:rPr lang="ru-RU" sz="1300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автономного округа".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93268" y="2852849"/>
            <a:ext cx="9517057" cy="648160"/>
          </a:xfrm>
          <a:prstGeom prst="roundRect">
            <a:avLst>
              <a:gd name="adj" fmla="val 0"/>
            </a:avLst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10" tIns="53603" rIns="107210" bIns="53603" rtlCol="0" anchor="ctr"/>
          <a:lstStyle/>
          <a:p>
            <a:pPr indent="432000" algn="just"/>
            <a:r>
              <a:rPr lang="ru-RU" sz="1300" b="1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Постановление Администрации</a:t>
            </a:r>
            <a:r>
              <a:rPr lang="ru-RU" sz="1300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г. Ноябрьска от </a:t>
            </a:r>
            <a:r>
              <a:rPr lang="ru-RU" sz="13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03.10.2014 </a:t>
            </a:r>
            <a:r>
              <a:rPr lang="ru-RU" sz="1300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13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П-1038 «О силах и средствах Ноябрьского городского звена </a:t>
            </a:r>
            <a:r>
              <a:rPr lang="ru-RU" sz="1300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территориальной подсистемы единой государственной системы предупреждения и ликвидации чрезвычайных ситуаций </a:t>
            </a:r>
            <a:r>
              <a:rPr lang="ru-RU" sz="13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Ямало-ненецкого </a:t>
            </a:r>
            <a:r>
              <a:rPr lang="ru-RU" sz="1300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автономного </a:t>
            </a:r>
            <a:r>
              <a:rPr lang="ru-RU" sz="13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округа».</a:t>
            </a:r>
            <a:endParaRPr lang="ru-RU" sz="1300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0428" y="4733709"/>
            <a:ext cx="9517057" cy="576000"/>
          </a:xfrm>
          <a:prstGeom prst="roundRect">
            <a:avLst>
              <a:gd name="adj" fmla="val 0"/>
            </a:avLst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10" tIns="53603" rIns="107210" bIns="53603" rtlCol="0" anchor="ctr"/>
          <a:lstStyle/>
          <a:p>
            <a:pPr indent="424372" algn="just">
              <a:tabLst>
                <a:tab pos="424372" algn="l"/>
              </a:tabLst>
            </a:pPr>
            <a:r>
              <a:rPr lang="ru-RU" sz="13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Распоряжения </a:t>
            </a:r>
            <a:r>
              <a:rPr lang="ru-RU" sz="1300" b="1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Главы Администрации</a:t>
            </a:r>
            <a:r>
              <a:rPr lang="ru-RU" sz="1300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г. Ноябрьска</a:t>
            </a:r>
            <a:r>
              <a:rPr lang="ru-RU" sz="13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№ Р-54 от 05.02.2013 «О проведении контрольных тренировок и проверок технических систем связи и управления гражданской </a:t>
            </a:r>
            <a:r>
              <a:rPr lang="ru-RU" sz="13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обороны».</a:t>
            </a:r>
            <a:endParaRPr lang="ru-RU" sz="1300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90430" y="3520484"/>
            <a:ext cx="9517057" cy="576000"/>
          </a:xfrm>
          <a:prstGeom prst="roundRect">
            <a:avLst>
              <a:gd name="adj" fmla="val 0"/>
            </a:avLst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10" tIns="53603" rIns="107210" bIns="53603" rtlCol="0" anchor="ctr"/>
          <a:lstStyle/>
          <a:p>
            <a:pPr indent="432000" algn="just"/>
            <a:r>
              <a:rPr lang="ru-RU" sz="1300" b="1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Постановление Администрации</a:t>
            </a:r>
            <a:r>
              <a:rPr lang="ru-RU" sz="1300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г. Ноябрьска от </a:t>
            </a:r>
            <a:r>
              <a:rPr lang="ru-RU" sz="13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27.10.2016 </a:t>
            </a:r>
            <a:r>
              <a:rPr lang="ru-RU" sz="1300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13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П-823 «Об организации и ведении гражданской обороны на территории муниципального образования город Ноябрьск».</a:t>
            </a:r>
            <a:endParaRPr lang="ru-RU" sz="1300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94470" y="2060848"/>
            <a:ext cx="9517057" cy="792000"/>
          </a:xfrm>
          <a:prstGeom prst="roundRect">
            <a:avLst>
              <a:gd name="adj" fmla="val 0"/>
            </a:avLst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10" tIns="53603" rIns="107210" bIns="53603" rtlCol="0" anchor="ctr"/>
          <a:lstStyle/>
          <a:p>
            <a:pPr indent="432000" algn="just"/>
            <a:r>
              <a:rPr lang="ru-RU" sz="13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Постановление </a:t>
            </a:r>
            <a:r>
              <a:rPr lang="ru-RU" sz="1300" b="1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Администрации</a:t>
            </a:r>
            <a:r>
              <a:rPr lang="ru-RU" sz="1300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г. Ноябрьска от </a:t>
            </a:r>
            <a:r>
              <a:rPr lang="ru-RU" sz="13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25.01.2017 </a:t>
            </a:r>
            <a:r>
              <a:rPr lang="ru-RU" sz="1300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13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П-35 </a:t>
            </a:r>
            <a:r>
              <a:rPr lang="ru-RU" sz="1300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«Об обеспечении своевременного оповещения и информирования населения об угрозе возникновения или о возникновении чрезвычайных ситуаций природного и техногенного характера, об опасностях, возникающих при военных конфликтах или вследствие этих конфликтов на территории муниципального образования город </a:t>
            </a:r>
            <a:r>
              <a:rPr lang="ru-RU" sz="13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Ноябрьск".</a:t>
            </a:r>
            <a:endParaRPr lang="ru-RU" sz="1300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94473" y="908720"/>
            <a:ext cx="9517057" cy="576064"/>
          </a:xfrm>
          <a:prstGeom prst="roundRect">
            <a:avLst>
              <a:gd name="adj" fmla="val 0"/>
            </a:avLst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10" tIns="53603" rIns="107210" bIns="53603" rtlCol="0" anchor="ctr"/>
          <a:lstStyle/>
          <a:p>
            <a:pPr indent="424372" algn="just">
              <a:tabLst>
                <a:tab pos="424372" algn="l"/>
              </a:tabLst>
            </a:pPr>
            <a:r>
              <a:rPr lang="ru-RU" sz="13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Постановление Администрации</a:t>
            </a:r>
            <a:r>
              <a:rPr lang="ru-RU" sz="13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г. Ноябрьска от 14.08.2012 № П-1057 "О создании муниципального казенного учреждения «Единая дежурно-диспетчерская служба  муниципального образования город Ноябрьск".</a:t>
            </a:r>
            <a:endParaRPr lang="ru-RU" sz="1300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94472" y="1484784"/>
            <a:ext cx="9517057" cy="576064"/>
          </a:xfrm>
          <a:prstGeom prst="roundRect">
            <a:avLst>
              <a:gd name="adj" fmla="val 0"/>
            </a:avLst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10" tIns="53603" rIns="107210" bIns="53603" rtlCol="0" anchor="ctr"/>
          <a:lstStyle/>
          <a:p>
            <a:pPr indent="424372" algn="just">
              <a:tabLst>
                <a:tab pos="424372" algn="l"/>
              </a:tabLst>
            </a:pPr>
            <a:r>
              <a:rPr lang="ru-RU" sz="13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Устав </a:t>
            </a:r>
            <a:r>
              <a:rPr lang="ru-RU" sz="13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муниципального казенного </a:t>
            </a:r>
            <a:r>
              <a:rPr lang="ru-RU" sz="1300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учреждения </a:t>
            </a:r>
            <a:r>
              <a:rPr lang="ru-RU" sz="13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«Единая дежурно-диспетчерская служба муниципального образования город Ноябрьск», утвержден постановлением </a:t>
            </a:r>
            <a:r>
              <a:rPr lang="ru-RU" sz="1300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Администрации г. </a:t>
            </a:r>
            <a:r>
              <a:rPr lang="ru-RU" sz="13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Ноябрьска  </a:t>
            </a:r>
            <a:r>
              <a:rPr lang="ru-RU" sz="1300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3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28.11.2014  № П-1244.(с изм. от 29.12.2017 № П-1047)</a:t>
            </a:r>
            <a:endParaRPr lang="ru-RU" sz="1300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817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48005"/>
            <a:ext cx="9906000" cy="1172749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СВЕДЕНИЯ О ЧРЕЗВЫЧАЙНЫХ СИТУАЦИЯХ, </a:t>
            </a:r>
          </a:p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ПРОИЗОШЕДШИХ НА ТЕРРИТОРИИ 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 г. НОЯБРЬСК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ПЕРИОД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2015 - 2020 </a:t>
            </a: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-215749"/>
            <a:ext cx="216734" cy="431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7287" tIns="53643" rIns="107287" bIns="53643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0" y="89050"/>
            <a:ext cx="408389" cy="431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7287" tIns="53643" rIns="107287" bIns="53643" numCol="1" anchor="ctr" anchorCtr="0" compatLnSpc="1">
            <a:prstTxWarp prst="textNoShape">
              <a:avLst/>
            </a:prstTxWarp>
            <a:spAutoFit/>
          </a:bodyPr>
          <a:lstStyle/>
          <a:p>
            <a:pPr indent="189987" defTabSz="1072866" fontAlgn="base">
              <a:spcBef>
                <a:spcPct val="0"/>
              </a:spcBef>
              <a:spcAft>
                <a:spcPct val="0"/>
              </a:spcAft>
              <a:tabLst>
                <a:tab pos="3484951" algn="ctr"/>
                <a:tab pos="6969901" algn="r"/>
              </a:tabLst>
            </a:pPr>
            <a:endParaRPr lang="ru-RU">
              <a:latin typeface="Arial" pitchFamily="34" charset="0"/>
            </a:endParaRPr>
          </a:p>
        </p:txBody>
      </p:sp>
      <p:sp>
        <p:nvSpPr>
          <p:cNvPr id="17" name="Rectangle 23"/>
          <p:cNvSpPr>
            <a:spLocks noChangeArrowheads="1"/>
          </p:cNvSpPr>
          <p:nvPr/>
        </p:nvSpPr>
        <p:spPr bwMode="auto">
          <a:xfrm>
            <a:off x="0" y="393851"/>
            <a:ext cx="216734" cy="431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7287" tIns="53643" rIns="107287" bIns="53643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106573" y="1556792"/>
            <a:ext cx="7878875" cy="2154949"/>
          </a:xfrm>
          <a:prstGeom prst="rect">
            <a:avLst/>
          </a:prstGeom>
          <a:solidFill>
            <a:srgbClr val="CCECFF"/>
          </a:solidFill>
          <a:ln w="19050">
            <a:solidFill>
              <a:schemeClr val="bg1"/>
            </a:solidFill>
          </a:ln>
        </p:spPr>
        <p:txBody>
          <a:bodyPr wrap="square" lIns="107183" tIns="53594" rIns="107183" bIns="53594">
            <a:spAutoFit/>
          </a:bodyPr>
          <a:lstStyle>
            <a:lvl1pPr indent="179388"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525257" algn="just"/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период 2015-2020 года на </a:t>
            </a:r>
            <a:r>
              <a:rPr lang="ru-RU" sz="1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территории 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 г. Ноябрьск произошло </a:t>
            </a:r>
            <a:r>
              <a:rPr lang="ru-RU" sz="1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чрезвычайных 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ситуаций: </a:t>
            </a:r>
            <a:endParaRPr lang="ru-RU" sz="19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525257" algn="just"/>
            <a:r>
              <a:rPr lang="ru-RU" sz="19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техногенные ЧС – </a:t>
            </a:r>
            <a:r>
              <a:rPr lang="ru-RU" sz="19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9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endParaRPr lang="ru-RU" sz="1900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525257" algn="just"/>
            <a:r>
              <a:rPr lang="ru-RU" sz="19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природные ЧС – </a:t>
            </a:r>
            <a:r>
              <a:rPr lang="ru-RU" sz="19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9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endParaRPr lang="ru-RU" sz="1900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525257" algn="just"/>
            <a:r>
              <a:rPr lang="ru-RU" sz="19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биолого-социальные ЧС – </a:t>
            </a:r>
            <a:r>
              <a:rPr lang="ru-RU" sz="19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9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900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525257" algn="just"/>
            <a:r>
              <a:rPr lang="ru-RU" sz="1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результате пострадало </a:t>
            </a:r>
            <a:r>
              <a:rPr lang="ru-RU" sz="1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человека, </a:t>
            </a:r>
            <a:r>
              <a:rPr lang="ru-RU" sz="1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 них </a:t>
            </a:r>
            <a:r>
              <a:rPr lang="ru-RU" sz="1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человек </a:t>
            </a:r>
            <a:r>
              <a:rPr lang="ru-RU" sz="1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погибло, </a:t>
            </a:r>
            <a:br>
              <a:rPr lang="ru-RU" sz="1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человек спасено.</a:t>
            </a:r>
            <a:endParaRPr lang="ru-RU" sz="1900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752085577"/>
              </p:ext>
            </p:extLst>
          </p:nvPr>
        </p:nvGraphicFramePr>
        <p:xfrm>
          <a:off x="1091725" y="3828579"/>
          <a:ext cx="7866028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Номер слайда 2"/>
          <p:cNvSpPr txBox="1">
            <a:spLocks/>
          </p:cNvSpPr>
          <p:nvPr/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64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980728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ФИНАНСИРОВАНИЕ</a:t>
            </a:r>
            <a:b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РАЗВИТИЯ ЕДДС г. Ноябрьска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t>21</a:t>
            </a:fld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882480"/>
              </p:ext>
            </p:extLst>
          </p:nvPr>
        </p:nvGraphicFramePr>
        <p:xfrm>
          <a:off x="129246" y="1052736"/>
          <a:ext cx="9648290" cy="1538100"/>
        </p:xfrm>
        <a:graphic>
          <a:graphicData uri="http://schemas.openxmlformats.org/drawingml/2006/table">
            <a:tbl>
              <a:tblPr/>
              <a:tblGrid>
                <a:gridCol w="44826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3833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9042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9042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9042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9042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420"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90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Источник финансирования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90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Спланировано, 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тыс. руб.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90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Выделено , </a:t>
                      </a:r>
                    </a:p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тыс. руб.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90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Освоено, </a:t>
                      </a:r>
                    </a:p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тыс. руб.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90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Примечание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9054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8716"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1.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DFFD"/>
                    </a:solidFill>
                  </a:tcPr>
                </a:tc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Муниципальная программа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 "Повышение уровня здоровья и безопасности условий жизни населения города Ноябрьска» </a:t>
                      </a:r>
                    </a:p>
                    <a:p>
                      <a:pPr algn="ctr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2014-2025 годы</a:t>
                      </a:r>
                      <a:endParaRPr lang="ru-RU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DFFD"/>
                    </a:solidFill>
                  </a:tcPr>
                </a:tc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47  701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DFFD"/>
                    </a:solidFill>
                  </a:tcPr>
                </a:tc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2223" marR="2223" marT="22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DFFD"/>
                    </a:solidFill>
                  </a:tcPr>
                </a:tc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DFFD"/>
                    </a:solidFill>
                  </a:tcPr>
                </a:tc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2DFF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3964">
                <a:tc gridSpan="2"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Итого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47  701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36048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72097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081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4419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680244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16292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752340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288393" algn="l" defTabSz="1072097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2223" marR="2223" marT="22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531557479"/>
              </p:ext>
            </p:extLst>
          </p:nvPr>
        </p:nvGraphicFramePr>
        <p:xfrm>
          <a:off x="165840" y="3026437"/>
          <a:ext cx="5328592" cy="3356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529064" y="3142711"/>
            <a:ext cx="4248472" cy="3124445"/>
          </a:xfrm>
          <a:prstGeom prst="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txBody>
          <a:bodyPr wrap="square" lIns="107183" tIns="53594" rIns="107183" bIns="53594" anchor="ctr">
            <a:spAutoFit/>
          </a:bodyPr>
          <a:lstStyle>
            <a:lvl1pPr indent="179388"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58863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/>
            <a:r>
              <a:rPr lang="ru-RU" sz="1400" u="sng" dirty="0">
                <a:latin typeface="Times New Roman"/>
              </a:rPr>
              <a:t>В период </a:t>
            </a:r>
            <a:r>
              <a:rPr lang="ru-RU" sz="1400" u="sng" dirty="0" smtClean="0">
                <a:latin typeface="Times New Roman"/>
              </a:rPr>
              <a:t>2015 </a:t>
            </a:r>
            <a:r>
              <a:rPr lang="ru-RU" sz="1400" u="sng" dirty="0">
                <a:latin typeface="Times New Roman"/>
              </a:rPr>
              <a:t>года </a:t>
            </a:r>
            <a:r>
              <a:rPr lang="ru-RU" sz="1400" u="sng" dirty="0" smtClean="0">
                <a:latin typeface="Times New Roman"/>
              </a:rPr>
              <a:t>приобретено</a:t>
            </a:r>
            <a:r>
              <a:rPr lang="ru-RU" sz="1400" dirty="0" smtClean="0">
                <a:latin typeface="Times New Roman"/>
              </a:rPr>
              <a:t> оборудование на общую сумму 4 832,8:</a:t>
            </a:r>
            <a:endParaRPr lang="ru-RU" sz="1400" dirty="0">
              <a:latin typeface="Times New Roman"/>
            </a:endParaRPr>
          </a:p>
          <a:p>
            <a:pPr algn="just"/>
            <a:r>
              <a:rPr lang="ru-RU" sz="1400" u="sng" dirty="0">
                <a:latin typeface="Times New Roman"/>
              </a:rPr>
              <a:t>В период </a:t>
            </a:r>
            <a:r>
              <a:rPr lang="ru-RU" sz="1400" u="sng" dirty="0" smtClean="0">
                <a:latin typeface="Times New Roman"/>
              </a:rPr>
              <a:t>2016 </a:t>
            </a:r>
            <a:r>
              <a:rPr lang="ru-RU" sz="1400" u="sng" dirty="0">
                <a:latin typeface="Times New Roman"/>
              </a:rPr>
              <a:t>года приобретено</a:t>
            </a:r>
            <a:r>
              <a:rPr lang="ru-RU" sz="1400" dirty="0">
                <a:latin typeface="Times New Roman"/>
              </a:rPr>
              <a:t> оборудование на общую сумму </a:t>
            </a:r>
            <a:r>
              <a:rPr lang="ru-RU" sz="1400" dirty="0" smtClean="0">
                <a:latin typeface="Times New Roman"/>
              </a:rPr>
              <a:t>3 116,6 тыс. руб.:</a:t>
            </a:r>
            <a:endParaRPr lang="ru-RU" sz="1400" dirty="0">
              <a:latin typeface="Times New Roman"/>
            </a:endParaRPr>
          </a:p>
          <a:p>
            <a:pPr algn="just"/>
            <a:r>
              <a:rPr lang="ru-RU" sz="1400" u="sng" dirty="0" smtClean="0">
                <a:latin typeface="Times New Roman"/>
              </a:rPr>
              <a:t>В </a:t>
            </a:r>
            <a:r>
              <a:rPr lang="ru-RU" sz="1400" u="sng" dirty="0">
                <a:latin typeface="Times New Roman"/>
              </a:rPr>
              <a:t>период 2017 года приобретено:</a:t>
            </a:r>
          </a:p>
          <a:p>
            <a:pPr algn="just"/>
            <a:r>
              <a:rPr lang="ru-RU" sz="1400" dirty="0">
                <a:latin typeface="Times New Roman"/>
              </a:rPr>
              <a:t>- </a:t>
            </a:r>
            <a:r>
              <a:rPr lang="ru-RU" sz="1400" dirty="0" smtClean="0">
                <a:latin typeface="Times New Roman"/>
              </a:rPr>
              <a:t>оборудование КСЭОН (3 </a:t>
            </a:r>
            <a:r>
              <a:rPr lang="ru-RU" sz="1400" dirty="0">
                <a:latin typeface="Times New Roman"/>
              </a:rPr>
              <a:t>комплекта) на сумму 1 313 </a:t>
            </a:r>
            <a:r>
              <a:rPr lang="ru-RU" sz="1400" dirty="0" smtClean="0">
                <a:latin typeface="Times New Roman"/>
              </a:rPr>
              <a:t>991 р.</a:t>
            </a:r>
            <a:endParaRPr lang="ru-RU" sz="1400" dirty="0">
              <a:latin typeface="Times New Roman"/>
            </a:endParaRP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Times New Roman"/>
              </a:rPr>
              <a:t>телефонный </a:t>
            </a:r>
            <a:r>
              <a:rPr lang="ru-RU" sz="1400" dirty="0">
                <a:latin typeface="Times New Roman"/>
              </a:rPr>
              <a:t>IP-аппарата на сумму 23 </a:t>
            </a:r>
            <a:r>
              <a:rPr lang="ru-RU" sz="1400" dirty="0" smtClean="0">
                <a:latin typeface="Times New Roman"/>
              </a:rPr>
              <a:t>200 р.</a:t>
            </a:r>
          </a:p>
          <a:p>
            <a:pPr indent="0" algn="just"/>
            <a:r>
              <a:rPr lang="ru-RU" sz="1400" dirty="0">
                <a:latin typeface="Times New Roman"/>
              </a:rPr>
              <a:t> </a:t>
            </a:r>
            <a:r>
              <a:rPr lang="ru-RU" sz="1400" dirty="0" smtClean="0">
                <a:latin typeface="Times New Roman"/>
              </a:rPr>
              <a:t>    </a:t>
            </a:r>
            <a:r>
              <a:rPr lang="ru-RU" sz="1400" u="sng" dirty="0" smtClean="0">
                <a:latin typeface="Times New Roman"/>
              </a:rPr>
              <a:t>В </a:t>
            </a:r>
            <a:r>
              <a:rPr lang="ru-RU" sz="1400" u="sng" dirty="0">
                <a:latin typeface="Times New Roman"/>
              </a:rPr>
              <a:t>период </a:t>
            </a:r>
            <a:r>
              <a:rPr lang="ru-RU" sz="1400" u="sng" dirty="0" smtClean="0">
                <a:latin typeface="Times New Roman"/>
              </a:rPr>
              <a:t>2018  </a:t>
            </a:r>
            <a:r>
              <a:rPr lang="ru-RU" sz="1400" u="sng" dirty="0">
                <a:latin typeface="Times New Roman"/>
              </a:rPr>
              <a:t>года </a:t>
            </a:r>
            <a:r>
              <a:rPr lang="ru-RU" sz="1400" u="sng" dirty="0" smtClean="0">
                <a:latin typeface="Times New Roman"/>
              </a:rPr>
              <a:t>выделены на развитие</a:t>
            </a:r>
            <a:r>
              <a:rPr lang="ru-RU" sz="1400" dirty="0">
                <a:latin typeface="Times New Roman"/>
              </a:rPr>
              <a:t> </a:t>
            </a:r>
            <a:r>
              <a:rPr lang="ru-RU" sz="1400" u="sng" dirty="0">
                <a:latin typeface="Times New Roman"/>
              </a:rPr>
              <a:t>КСЭОН</a:t>
            </a:r>
            <a:r>
              <a:rPr lang="ru-RU" sz="1400" u="sng" dirty="0" smtClean="0">
                <a:latin typeface="Times New Roman"/>
              </a:rPr>
              <a:t>, финансовые средства 1 630 тыс. руб.</a:t>
            </a:r>
          </a:p>
          <a:p>
            <a:pPr algn="just"/>
            <a:r>
              <a:rPr lang="ru-RU" sz="1400" u="sng" dirty="0">
                <a:latin typeface="Times New Roman"/>
              </a:rPr>
              <a:t>В период </a:t>
            </a:r>
            <a:r>
              <a:rPr lang="ru-RU" sz="1400" u="sng" dirty="0" smtClean="0">
                <a:latin typeface="Times New Roman"/>
              </a:rPr>
              <a:t>2019 </a:t>
            </a:r>
            <a:r>
              <a:rPr lang="ru-RU" sz="1400" u="sng" dirty="0">
                <a:latin typeface="Times New Roman"/>
              </a:rPr>
              <a:t>года приобретено:</a:t>
            </a:r>
          </a:p>
          <a:p>
            <a:pPr algn="just"/>
            <a:r>
              <a:rPr lang="ru-RU" sz="1400" dirty="0">
                <a:latin typeface="Times New Roman"/>
              </a:rPr>
              <a:t>- оборудование КСЭОН </a:t>
            </a:r>
            <a:r>
              <a:rPr lang="ru-RU" sz="1400" dirty="0" smtClean="0">
                <a:latin typeface="Times New Roman"/>
              </a:rPr>
              <a:t>(2 </a:t>
            </a:r>
            <a:r>
              <a:rPr lang="ru-RU" sz="1400" dirty="0">
                <a:latin typeface="Times New Roman"/>
              </a:rPr>
              <a:t>комплекта) на сумму </a:t>
            </a:r>
            <a:r>
              <a:rPr lang="ru-RU" sz="1400" dirty="0" smtClean="0">
                <a:latin typeface="Times New Roman"/>
              </a:rPr>
              <a:t>950 000 </a:t>
            </a:r>
            <a:r>
              <a:rPr lang="ru-RU" sz="1400" dirty="0">
                <a:latin typeface="Times New Roman"/>
              </a:rPr>
              <a:t>р.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Times New Roman"/>
              </a:rPr>
              <a:t>оргтехника </a:t>
            </a:r>
            <a:r>
              <a:rPr lang="ru-RU" sz="1400" dirty="0">
                <a:latin typeface="Times New Roman"/>
              </a:rPr>
              <a:t>на сумму </a:t>
            </a:r>
            <a:r>
              <a:rPr lang="ru-RU" sz="1400" dirty="0" smtClean="0">
                <a:latin typeface="Times New Roman"/>
              </a:rPr>
              <a:t>600 920 </a:t>
            </a:r>
            <a:r>
              <a:rPr lang="ru-RU" sz="1400" dirty="0">
                <a:latin typeface="Times New Roman"/>
              </a:rPr>
              <a:t>р.</a:t>
            </a:r>
          </a:p>
        </p:txBody>
      </p:sp>
    </p:spTree>
    <p:extLst>
      <p:ext uri="{BB962C8B-B14F-4D97-AF65-F5344CB8AC3E}">
        <p14:creationId xmlns:p14="http://schemas.microsoft.com/office/powerpoint/2010/main" val="220353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20" t="9382" r="31389" b="6544"/>
          <a:stretch/>
        </p:blipFill>
        <p:spPr bwMode="auto">
          <a:xfrm>
            <a:off x="8031595" y="3815124"/>
            <a:ext cx="1760116" cy="2908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3" t="8889" r="33269" b="7407"/>
          <a:stretch/>
        </p:blipFill>
        <p:spPr bwMode="auto">
          <a:xfrm>
            <a:off x="6825208" y="3815124"/>
            <a:ext cx="1918873" cy="2908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75" t="10617" r="33681" b="7777"/>
          <a:stretch/>
        </p:blipFill>
        <p:spPr bwMode="auto">
          <a:xfrm>
            <a:off x="5601072" y="3815124"/>
            <a:ext cx="2024325" cy="289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32" t="9753" r="32534" b="8148"/>
          <a:stretch/>
        </p:blipFill>
        <p:spPr bwMode="auto">
          <a:xfrm>
            <a:off x="4520952" y="3815124"/>
            <a:ext cx="1763686" cy="2889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75" t="11358" r="32083" b="6420"/>
          <a:stretch/>
        </p:blipFill>
        <p:spPr bwMode="auto">
          <a:xfrm>
            <a:off x="2720752" y="3815124"/>
            <a:ext cx="2152227" cy="289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5" t="8766" r="33402" b="9383"/>
          <a:stretch/>
        </p:blipFill>
        <p:spPr bwMode="auto">
          <a:xfrm>
            <a:off x="1373129" y="3815124"/>
            <a:ext cx="2139711" cy="289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РАБОЧАЯ ДОКУМЕНТАЦИЯ ЕДДС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г. Ноябрьска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mail\!!!ПАСПОРТ ТЕРРИТОРИИ\71_178_000_ПТ_ГО_ГОРОД_НОЯБРЬСК\Егор\20160208_101641.jpg"/>
          <p:cNvPicPr preferRelativeResize="0"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39000" y="-5715000"/>
            <a:ext cx="4752000" cy="2772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0"/>
          <a:srcRect l="38670" t="5201" r="42519" b="44400"/>
          <a:stretch/>
        </p:blipFill>
        <p:spPr>
          <a:xfrm>
            <a:off x="5061522" y="946569"/>
            <a:ext cx="4730189" cy="2772000"/>
          </a:xfrm>
          <a:prstGeom prst="rect">
            <a:avLst/>
          </a:prstGeom>
          <a:scene3d>
            <a:camera prst="orthographicFront"/>
            <a:lightRig rig="threePt" dir="t"/>
          </a:scene3d>
          <a:sp3d contourW="6350">
            <a:contourClr>
              <a:schemeClr val="tx1"/>
            </a:contourClr>
          </a:sp3d>
        </p:spPr>
      </p:pic>
      <p:sp>
        <p:nvSpPr>
          <p:cNvPr id="10" name="Номер слайда 2"/>
          <p:cNvSpPr txBox="1">
            <a:spLocks/>
          </p:cNvSpPr>
          <p:nvPr/>
        </p:nvSpPr>
        <p:spPr>
          <a:xfrm>
            <a:off x="9489504" y="6493510"/>
            <a:ext cx="416496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28" t="8642" r="31944" b="8518"/>
          <a:stretch/>
        </p:blipFill>
        <p:spPr bwMode="auto">
          <a:xfrm>
            <a:off x="120979" y="3815124"/>
            <a:ext cx="1807685" cy="289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42" t="17161" r="17847" b="17037"/>
          <a:stretch/>
        </p:blipFill>
        <p:spPr bwMode="auto">
          <a:xfrm>
            <a:off x="120979" y="946569"/>
            <a:ext cx="4799825" cy="27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34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/>
          <p:nvPr/>
        </p:nvPicPr>
        <p:blipFill rotWithShape="1">
          <a:blip r:embed="rId2"/>
          <a:srcRect l="19219" t="9608" r="17717" b="9253"/>
          <a:stretch/>
        </p:blipFill>
        <p:spPr bwMode="auto">
          <a:xfrm>
            <a:off x="5038627" y="1054827"/>
            <a:ext cx="4752000" cy="27561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/>
          <p:cNvPicPr/>
          <p:nvPr/>
        </p:nvPicPr>
        <p:blipFill rotWithShape="1">
          <a:blip r:embed="rId3"/>
          <a:srcRect l="18619" t="12811" r="17717" b="6584"/>
          <a:stretch/>
        </p:blipFill>
        <p:spPr bwMode="auto">
          <a:xfrm>
            <a:off x="142874" y="1054828"/>
            <a:ext cx="4699950" cy="27561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6" t="16667" r="18829" b="13210"/>
          <a:stretch/>
        </p:blipFill>
        <p:spPr bwMode="auto">
          <a:xfrm>
            <a:off x="5038627" y="4005063"/>
            <a:ext cx="4752000" cy="2756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8" t="12839" r="18983" b="7654"/>
          <a:stretch/>
        </p:blipFill>
        <p:spPr bwMode="auto">
          <a:xfrm>
            <a:off x="142874" y="4005064"/>
            <a:ext cx="4699950" cy="2756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РАБОЧИЕ МЕСТА ПЕРСОНАЛА ДЕЖУРНОЙ СМЕНЫ</a:t>
            </a:r>
            <a:endParaRPr lang="ru-RU" sz="23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1241878">
              <a:spcBef>
                <a:spcPts val="0"/>
              </a:spcBef>
              <a:defRPr/>
            </a:pP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ЕДДС г. Ноябрьска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198572" y="6185265"/>
            <a:ext cx="4536503" cy="575920"/>
          </a:xfrm>
          <a:prstGeom prst="rect">
            <a:avLst/>
          </a:prstGeom>
          <a:solidFill>
            <a:schemeClr val="bg1">
              <a:lumMod val="10000"/>
              <a:lumOff val="90000"/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Tx/>
              <a:buNone/>
              <a:defRPr sz="1600" b="1"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altLang="ru-RU" dirty="0">
                <a:solidFill>
                  <a:schemeClr val="bg1"/>
                </a:solidFill>
              </a:rPr>
              <a:t>Зал оперативного управления (зал системы - 112) ЕДДС города </a:t>
            </a:r>
            <a:r>
              <a:rPr lang="ru-RU" altLang="ru-RU" dirty="0" smtClean="0">
                <a:solidFill>
                  <a:schemeClr val="bg1"/>
                </a:solidFill>
              </a:rPr>
              <a:t>Ноябрьска</a:t>
            </a:r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560512" y="3037141"/>
            <a:ext cx="3566031" cy="822141"/>
          </a:xfrm>
          <a:prstGeom prst="rect">
            <a:avLst/>
          </a:prstGeom>
          <a:solidFill>
            <a:schemeClr val="bg1">
              <a:lumMod val="10000"/>
              <a:lumOff val="90000"/>
              <a:alpha val="0"/>
            </a:schemeClr>
          </a:solidFill>
          <a:ln>
            <a:noFill/>
          </a:ln>
          <a:extLst/>
        </p:spPr>
        <p:txBody>
          <a:bodyPr wrap="square"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Tx/>
              <a:buNone/>
              <a:defRPr sz="12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altLang="ru-RU" sz="1600" dirty="0"/>
              <a:t>Зал оперативного управления (комната оперативного </a:t>
            </a:r>
            <a:r>
              <a:rPr lang="ru-RU" altLang="ru-RU" sz="1600" dirty="0" smtClean="0"/>
              <a:t>дежурного) ЕДДС </a:t>
            </a:r>
            <a:r>
              <a:rPr lang="ru-RU" altLang="ru-RU" sz="1600" dirty="0"/>
              <a:t>города </a:t>
            </a:r>
            <a:r>
              <a:rPr lang="ru-RU" altLang="ru-RU" sz="1600" dirty="0" smtClean="0"/>
              <a:t>Ноябрьска</a:t>
            </a:r>
            <a:endParaRPr lang="ru-RU" altLang="ru-RU" sz="1600" dirty="0"/>
          </a:p>
        </p:txBody>
      </p:sp>
      <p:sp>
        <p:nvSpPr>
          <p:cNvPr id="12" name="Номер слайда 2"/>
          <p:cNvSpPr txBox="1">
            <a:spLocks/>
          </p:cNvSpPr>
          <p:nvPr/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5529064" y="3061985"/>
            <a:ext cx="3566031" cy="822141"/>
          </a:xfrm>
          <a:prstGeom prst="rect">
            <a:avLst/>
          </a:prstGeom>
          <a:solidFill>
            <a:schemeClr val="bg1">
              <a:lumMod val="10000"/>
              <a:lumOff val="90000"/>
              <a:alpha val="0"/>
            </a:schemeClr>
          </a:solidFill>
          <a:ln>
            <a:noFill/>
          </a:ln>
          <a:extLst/>
        </p:spPr>
        <p:txBody>
          <a:bodyPr wrap="square"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Tx/>
              <a:buNone/>
              <a:defRPr sz="12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altLang="ru-RU" sz="1600" dirty="0"/>
              <a:t>Зал оперативного управления (комната оперативного </a:t>
            </a:r>
            <a:r>
              <a:rPr lang="ru-RU" altLang="ru-RU" sz="1600" dirty="0" smtClean="0"/>
              <a:t>дежурного) ЕДДС </a:t>
            </a:r>
            <a:r>
              <a:rPr lang="ru-RU" altLang="ru-RU" sz="1600" dirty="0"/>
              <a:t>города </a:t>
            </a:r>
            <a:r>
              <a:rPr lang="ru-RU" altLang="ru-RU" sz="1600" dirty="0" smtClean="0"/>
              <a:t>Ноябрьска</a:t>
            </a:r>
            <a:endParaRPr lang="ru-RU" altLang="ru-RU" sz="1600" dirty="0"/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5146375" y="6204915"/>
            <a:ext cx="4536503" cy="575920"/>
          </a:xfrm>
          <a:prstGeom prst="rect">
            <a:avLst/>
          </a:prstGeom>
          <a:solidFill>
            <a:schemeClr val="bg1">
              <a:lumMod val="10000"/>
              <a:lumOff val="90000"/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Tx/>
              <a:buNone/>
              <a:defRPr sz="1600" b="1"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altLang="ru-RU" dirty="0">
                <a:solidFill>
                  <a:schemeClr val="bg1"/>
                </a:solidFill>
              </a:rPr>
              <a:t>Зал оперативного управления (зал системы - 112) ЕДДС города </a:t>
            </a:r>
            <a:r>
              <a:rPr lang="ru-RU" altLang="ru-RU" dirty="0" smtClean="0">
                <a:solidFill>
                  <a:schemeClr val="bg1"/>
                </a:solidFill>
              </a:rPr>
              <a:t>Ноябрьска</a:t>
            </a:r>
            <a:endParaRPr lang="ru-RU" alt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36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2" t="9047" r="32163" b="16666"/>
          <a:stretch/>
        </p:blipFill>
        <p:spPr bwMode="auto">
          <a:xfrm>
            <a:off x="5097016" y="1046876"/>
            <a:ext cx="4680520" cy="573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84" t="43332" r="32292" b="7964"/>
          <a:stretch/>
        </p:blipFill>
        <p:spPr bwMode="auto">
          <a:xfrm>
            <a:off x="102318" y="3977798"/>
            <a:ext cx="4850681" cy="2806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 preferRelativeResize="0">
            <a:picLocks/>
          </p:cNvPicPr>
          <p:nvPr/>
        </p:nvPicPr>
        <p:blipFill rotWithShape="1">
          <a:blip r:embed="rId5"/>
          <a:srcRect l="32282" t="16400" r="38187" b="23401"/>
          <a:stretch/>
        </p:blipFill>
        <p:spPr>
          <a:xfrm>
            <a:off x="102897" y="1046876"/>
            <a:ext cx="4850101" cy="2771659"/>
          </a:xfrm>
          <a:prstGeom prst="rect">
            <a:avLst/>
          </a:prstGeom>
          <a:scene3d>
            <a:camera prst="orthographicFront"/>
            <a:lightRig rig="threePt" dir="t"/>
          </a:scene3d>
          <a:sp3d contourW="6350"/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МЕСТО ПРИГОТОВЛЕНИЯ, ПРИЕМА ПИЩИ И ОТДЫХА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ПЕРСОНАЛА </a:t>
            </a: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ЕДДС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г. Ноябрьска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118938" y="3264191"/>
            <a:ext cx="4752001" cy="589170"/>
          </a:xfrm>
          <a:prstGeom prst="rect">
            <a:avLst/>
          </a:prstGeom>
          <a:solidFill>
            <a:schemeClr val="bg1">
              <a:lumMod val="10000"/>
              <a:lumOff val="90000"/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Tx/>
              <a:buNone/>
              <a:defRPr sz="1600" b="1"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altLang="ru-RU" dirty="0">
                <a:solidFill>
                  <a:schemeClr val="bg1"/>
                </a:solidFill>
              </a:rPr>
              <a:t>Помещение для хранения верхней </a:t>
            </a:r>
          </a:p>
          <a:p>
            <a:r>
              <a:rPr lang="ru-RU" altLang="ru-RU" dirty="0">
                <a:solidFill>
                  <a:schemeClr val="bg1"/>
                </a:solidFill>
              </a:rPr>
              <a:t>одежды и формы ЕДДС города </a:t>
            </a:r>
            <a:r>
              <a:rPr lang="ru-RU" altLang="ru-RU" dirty="0" smtClean="0">
                <a:solidFill>
                  <a:schemeClr val="bg1"/>
                </a:solidFill>
              </a:rPr>
              <a:t>Ноябрьск</a:t>
            </a:r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102318" y="6391429"/>
            <a:ext cx="4773845" cy="329699"/>
          </a:xfrm>
          <a:prstGeom prst="rect">
            <a:avLst/>
          </a:prstGeom>
          <a:solidFill>
            <a:schemeClr val="bg1">
              <a:lumMod val="10000"/>
              <a:lumOff val="90000"/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Tx/>
              <a:buNone/>
              <a:defRPr sz="1600" b="1"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altLang="ru-RU" dirty="0">
                <a:solidFill>
                  <a:schemeClr val="bg1"/>
                </a:solidFill>
              </a:rPr>
              <a:t>Комната отдыха ЕДДС города </a:t>
            </a:r>
            <a:r>
              <a:rPr lang="ru-RU" altLang="ru-RU" dirty="0" smtClean="0">
                <a:solidFill>
                  <a:schemeClr val="bg1"/>
                </a:solidFill>
              </a:rPr>
              <a:t>Ноябрьск</a:t>
            </a:r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11" name="Номер слайда 2"/>
          <p:cNvSpPr txBox="1">
            <a:spLocks/>
          </p:cNvSpPr>
          <p:nvPr/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185354" y="6204915"/>
            <a:ext cx="4474022" cy="575920"/>
          </a:xfrm>
          <a:prstGeom prst="rect">
            <a:avLst/>
          </a:prstGeom>
          <a:solidFill>
            <a:schemeClr val="bg1">
              <a:lumMod val="10000"/>
              <a:lumOff val="90000"/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Tx/>
              <a:buNone/>
              <a:defRPr sz="1600" b="1"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altLang="ru-RU" dirty="0">
                <a:solidFill>
                  <a:schemeClr val="bg1"/>
                </a:solidFill>
              </a:rPr>
              <a:t>Комната для приема и приготовления пищи ЕДДС города </a:t>
            </a:r>
            <a:r>
              <a:rPr lang="ru-RU" altLang="ru-RU" dirty="0" smtClean="0">
                <a:solidFill>
                  <a:schemeClr val="bg1"/>
                </a:solidFill>
              </a:rPr>
              <a:t>Ноябрьск</a:t>
            </a:r>
            <a:endParaRPr lang="ru-RU" alt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11" t="14432" r="19028" b="13222"/>
          <a:stretch/>
        </p:blipFill>
        <p:spPr bwMode="auto">
          <a:xfrm>
            <a:off x="2387182" y="734441"/>
            <a:ext cx="5131635" cy="306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14" t="20124" r="19097" b="23704"/>
          <a:stretch/>
        </p:blipFill>
        <p:spPr bwMode="auto">
          <a:xfrm>
            <a:off x="86965" y="3933056"/>
            <a:ext cx="4752000" cy="2799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 descr="C:\Users\Старший оперативный\Desktop\DSC_0071.jpg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960688"/>
            <a:ext cx="4827273" cy="2772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676175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КАБИНЕТ РУКОВОДСТВА </a:t>
            </a: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ЕДДС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г. Ноябрьска 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2740431" y="3386663"/>
            <a:ext cx="4425135" cy="329699"/>
          </a:xfrm>
          <a:prstGeom prst="rect">
            <a:avLst/>
          </a:prstGeom>
          <a:solidFill>
            <a:schemeClr val="bg1">
              <a:lumMod val="10000"/>
              <a:lumOff val="90000"/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671" tIns="41335" rIns="82671" bIns="41335">
            <a:sp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FontTx/>
              <a:buNone/>
              <a:defRPr sz="1600" b="1"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300"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5pPr>
            <a:lvl6pPr marL="25146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6pPr>
            <a:lvl7pPr marL="29718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7pPr>
            <a:lvl8pPr marL="34290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8pPr>
            <a:lvl9pPr marL="3886200" indent="-228600" defTabSz="10588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300">
                <a:latin typeface="Calibri" panose="020F0502020204030204" pitchFamily="34" charset="0"/>
              </a:defRPr>
            </a:lvl9pPr>
          </a:lstStyle>
          <a:p>
            <a:r>
              <a:rPr lang="ru-RU" altLang="ru-RU" dirty="0">
                <a:solidFill>
                  <a:schemeClr val="bg1"/>
                </a:solidFill>
              </a:rPr>
              <a:t>Кабинет </a:t>
            </a:r>
            <a:r>
              <a:rPr lang="ru-RU" altLang="ru-RU" dirty="0" smtClean="0">
                <a:solidFill>
                  <a:schemeClr val="bg1"/>
                </a:solidFill>
              </a:rPr>
              <a:t>директора </a:t>
            </a:r>
            <a:r>
              <a:rPr lang="ru-RU" altLang="ru-RU" dirty="0">
                <a:solidFill>
                  <a:schemeClr val="bg1"/>
                </a:solidFill>
              </a:rPr>
              <a:t>ЕДДС города </a:t>
            </a:r>
            <a:r>
              <a:rPr lang="ru-RU" altLang="ru-RU" dirty="0" smtClean="0">
                <a:solidFill>
                  <a:schemeClr val="bg1"/>
                </a:solidFill>
              </a:rPr>
              <a:t>Ноябрьска</a:t>
            </a:r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8" name="Rectangle 26"/>
          <p:cNvSpPr>
            <a:spLocks noChangeArrowheads="1"/>
          </p:cNvSpPr>
          <p:nvPr/>
        </p:nvSpPr>
        <p:spPr bwMode="auto">
          <a:xfrm>
            <a:off x="5028273" y="6156768"/>
            <a:ext cx="4752001" cy="575920"/>
          </a:xfrm>
          <a:prstGeom prst="rect">
            <a:avLst/>
          </a:prstGeom>
          <a:solidFill>
            <a:schemeClr val="bg1">
              <a:lumMod val="10000"/>
              <a:lumOff val="90000"/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671" tIns="41335" rIns="82671" bIns="4133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1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Кабинет заместителя </a:t>
            </a:r>
            <a:r>
              <a:rPr lang="ru-RU" alt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директора </a:t>
            </a:r>
          </a:p>
          <a:p>
            <a:pPr algn="ctr">
              <a:spcBef>
                <a:spcPct val="0"/>
              </a:spcBef>
            </a:pPr>
            <a:r>
              <a:rPr lang="ru-RU" alt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(</a:t>
            </a:r>
            <a:r>
              <a:rPr lang="ru-RU" altLang="ru-RU" sz="1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по управлению и средствам связи)</a:t>
            </a:r>
          </a:p>
        </p:txBody>
      </p:sp>
      <p:sp>
        <p:nvSpPr>
          <p:cNvPr id="9" name="Rectangle 26"/>
          <p:cNvSpPr>
            <a:spLocks noChangeArrowheads="1"/>
          </p:cNvSpPr>
          <p:nvPr/>
        </p:nvSpPr>
        <p:spPr bwMode="auto">
          <a:xfrm>
            <a:off x="-31824" y="6181488"/>
            <a:ext cx="5187840" cy="575920"/>
          </a:xfrm>
          <a:prstGeom prst="rect">
            <a:avLst/>
          </a:prstGeom>
          <a:solidFill>
            <a:schemeClr val="bg1">
              <a:lumMod val="10000"/>
              <a:lumOff val="90000"/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671" tIns="41335" rIns="82671" bIns="4133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1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Кабинет заместителя </a:t>
            </a:r>
            <a:r>
              <a:rPr lang="ru-RU" alt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директора </a:t>
            </a:r>
          </a:p>
          <a:p>
            <a:pPr algn="ctr">
              <a:spcBef>
                <a:spcPct val="0"/>
              </a:spcBef>
            </a:pPr>
            <a:r>
              <a:rPr lang="ru-RU" alt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(</a:t>
            </a:r>
            <a:r>
              <a:rPr lang="ru-RU" altLang="ru-RU" sz="1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по мониторингу и прогнозированию ЧС)</a:t>
            </a:r>
          </a:p>
        </p:txBody>
      </p:sp>
      <p:sp>
        <p:nvSpPr>
          <p:cNvPr id="11" name="Номер слайда 2"/>
          <p:cNvSpPr txBox="1">
            <a:spLocks/>
          </p:cNvSpPr>
          <p:nvPr/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544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980728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РУКОВОДСТВО МУНИЦИПАЛЬНОГО ОБРАЗОВАНИЯ И ЕДДС 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t>3</a:t>
            </a:fld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77787" y="3920309"/>
            <a:ext cx="8073344" cy="1152119"/>
          </a:xfrm>
          <a:prstGeom prst="rect">
            <a:avLst/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194" tIns="62096" rIns="124194" bIns="62096" anchor="ctr"/>
          <a:lstStyle/>
          <a:p>
            <a:pPr algn="ctr" defTabSz="1241878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Управления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делам ГО и ЧС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города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algn="ctr" defTabSz="1241878"/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заместитель председателя КЧС и ОПБ МО г. Ноябрьск</a:t>
            </a:r>
          </a:p>
          <a:p>
            <a:pPr algn="ctr" defTabSz="1241878"/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СМИРНОВ Андрей Васильевич</a:t>
            </a:r>
          </a:p>
          <a:p>
            <a:pPr algn="ctr" defTabSz="1241878"/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сл. тел: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(3496) 33-58-17, сот. тел. 8-913-695-43-50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87366" y="1124753"/>
            <a:ext cx="8082131" cy="1152119"/>
          </a:xfrm>
          <a:prstGeom prst="rect">
            <a:avLst/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194" tIns="62096" rIns="124194" bIns="62096" anchor="ctr"/>
          <a:lstStyle/>
          <a:p>
            <a:pPr algn="ctr" defTabSz="1241878">
              <a:defRPr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Глава города Ноябрьска –</a:t>
            </a:r>
          </a:p>
          <a:p>
            <a:pPr algn="ctr" defTabSz="1241878">
              <a:defRPr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председатель КЧС и ОПБ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 г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Ноябрьск </a:t>
            </a:r>
          </a:p>
          <a:p>
            <a:pPr algn="ctr" defTabSz="1241878">
              <a:defRPr/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РОМАНОВ Алексей Викторович</a:t>
            </a:r>
            <a:endParaRPr lang="ru-RU" sz="2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241878">
              <a:defRPr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сл. тел: (3496) 36-12-50, сот. тел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8-922-093-93-91.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413599" y="5301208"/>
            <a:ext cx="8073344" cy="1152119"/>
          </a:xfrm>
          <a:prstGeom prst="rect">
            <a:avLst/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194" tIns="62096" rIns="124194" bIns="62096" anchor="ctr"/>
          <a:lstStyle/>
          <a:p>
            <a:pPr algn="ctr" defTabSz="1241878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Вакансия - Директор МКУ «ЕДДС МО г. Ноябрьск»</a:t>
            </a:r>
          </a:p>
          <a:p>
            <a:pPr algn="ctr" defTabSz="1241878"/>
            <a:r>
              <a:rPr lang="ru-RU" sz="1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ЯРТЫМ Иван Михайлович</a:t>
            </a:r>
          </a:p>
          <a:p>
            <a:pPr algn="ctr" defTabSz="1241878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тел: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(3496) 31-15-23,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сот. тел.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8-912-913-19-36.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 descr="C:\Users\Старший оперативный\Desktop\Romano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26" y="1124752"/>
            <a:ext cx="935240" cy="1152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3" t="34709" r="58333" b="43139"/>
          <a:stretch/>
        </p:blipFill>
        <p:spPr bwMode="auto">
          <a:xfrm>
            <a:off x="452127" y="5307581"/>
            <a:ext cx="959730" cy="1139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387366" y="2564904"/>
            <a:ext cx="8073344" cy="1152119"/>
          </a:xfrm>
          <a:prstGeom prst="rect">
            <a:avLst/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194" tIns="62096" rIns="124194" bIns="62096" anchor="ctr"/>
          <a:lstStyle/>
          <a:p>
            <a:pPr algn="ctr" defTabSz="1241878">
              <a:defRPr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Первый заместитель Главы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города Ноябрьск –</a:t>
            </a:r>
          </a:p>
          <a:p>
            <a:pPr algn="ctr" defTabSz="1241878">
              <a:defRPr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первый заместитель председателя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КЧС и ОПБ МО г. Ноябрьск </a:t>
            </a:r>
          </a:p>
          <a:p>
            <a:pPr algn="ctr" defTabSz="1241878">
              <a:defRPr/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ВЛАСОВ Андрей 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Викторович</a:t>
            </a:r>
          </a:p>
          <a:p>
            <a:pPr algn="ctr" defTabSz="1241878">
              <a:defRPr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сл. тел: (3496)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36-12-64,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сот. тел.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8-922-097-56-06.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36" t="36133" r="48125" b="24797"/>
          <a:stretch/>
        </p:blipFill>
        <p:spPr bwMode="auto">
          <a:xfrm>
            <a:off x="452126" y="2561963"/>
            <a:ext cx="924702" cy="1155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/>
          <a:srcRect l="33069" t="9401" r="33069" b="17100"/>
          <a:stretch/>
        </p:blipFill>
        <p:spPr>
          <a:xfrm>
            <a:off x="452126" y="3913935"/>
            <a:ext cx="916598" cy="1158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974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980728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КРАТКАЯ 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ХАРАКТЕРИСТИКА г</a:t>
            </a: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Ноябрьска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t>4</a:t>
            </a:fld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148" name="Group 2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441950"/>
              </p:ext>
            </p:extLst>
          </p:nvPr>
        </p:nvGraphicFramePr>
        <p:xfrm>
          <a:off x="55745" y="909781"/>
          <a:ext cx="9793796" cy="1587657"/>
        </p:xfrm>
        <a:graphic>
          <a:graphicData uri="http://schemas.openxmlformats.org/drawingml/2006/table">
            <a:tbl>
              <a:tblPr/>
              <a:tblGrid>
                <a:gridCol w="9831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738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9471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4921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5566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4275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30244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9598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99598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130796"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Регион </a:t>
                      </a: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Территория (тыс.кв.км)</a:t>
                      </a: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Население (тыс.чел)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т.ч.сельское</a:t>
                      </a:r>
                    </a:p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(тыс.чел)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 образования (сельсоветы)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Города  (ПГТ)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Населенные пункты </a:t>
                      </a:r>
                    </a:p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(села, деревни)</a:t>
                      </a: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Плотность населения</a:t>
                      </a:r>
                    </a:p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1 кв. км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Городское насел. %</a:t>
                      </a: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ЯНАО</a:t>
                      </a: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189,05</a:t>
                      </a: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106911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Ноябрьск</a:t>
                      </a: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561,4</a:t>
                      </a: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8132">
                <a:tc gridSpan="9">
                  <a:txBody>
                    <a:bodyPr/>
                    <a:lstStyle/>
                    <a:p>
                      <a:pPr marL="0" marR="0" lvl="0" indent="355600" algn="just" defTabSz="14097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Адрес администрации: </a:t>
                      </a:r>
                      <a:r>
                        <a:rPr kumimoji="0" lang="ru-RU" alt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629807, г. Ноябрьск ул. Ленина д. 47. Координаты: </a:t>
                      </a:r>
                      <a:r>
                        <a:rPr kumimoji="0" lang="ru-RU" altLang="zh-CN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63°12′06″ </a:t>
                      </a:r>
                      <a:r>
                        <a:rPr kumimoji="0" lang="ru-RU" altLang="zh-CN" sz="10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с.ш</a:t>
                      </a:r>
                      <a:r>
                        <a:rPr kumimoji="0" lang="ru-RU" altLang="zh-CN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75°27′06″в.д.</a:t>
                      </a:r>
                    </a:p>
                    <a:p>
                      <a:pPr marL="0" marR="0" lvl="0" indent="357188" algn="just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Адрес электронной почты:</a:t>
                      </a:r>
                      <a:r>
                        <a:rPr kumimoji="0" lang="ru-RU" alt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r>
                        <a:rPr lang="en-US" sz="1050" dirty="0" smtClean="0">
                          <a:effectLst/>
                        </a:rPr>
                        <a:t> </a:t>
                      </a:r>
                      <a:r>
                        <a:rPr lang="en-US" sz="105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edds.noyabrsk@mail.ru</a:t>
                      </a:r>
                      <a:r>
                        <a:rPr lang="ru-RU" sz="105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р</a:t>
                      </a:r>
                      <a:r>
                        <a:rPr lang="en-US" sz="105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edds.noyabrsk@mail.ru</a:t>
                      </a:r>
                      <a:endParaRPr kumimoji="0" lang="ru-RU" altLang="ru-RU" sz="10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357188" algn="just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Телефон: </a:t>
                      </a:r>
                      <a:r>
                        <a:rPr kumimoji="0" lang="ru-RU" alt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тел.: (3496) 35-31-13, (3496) 31-15-25, (3496) 31-15-20</a:t>
                      </a:r>
                    </a:p>
                    <a:p>
                      <a:pPr marL="0" marR="0" lvl="0" indent="357188" algn="just" defTabSz="107209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Факс: </a:t>
                      </a:r>
                      <a:r>
                        <a:rPr kumimoji="0" lang="ru-RU" alt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(3496) 31-15-06, (3496) 31-15-04.</a:t>
                      </a:r>
                      <a:endParaRPr kumimoji="0" 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00806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000" marR="88000" marT="47249" marB="4724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73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69" name="Text Box 1050"/>
          <p:cNvSpPr txBox="1">
            <a:spLocks noChangeArrowheads="1"/>
          </p:cNvSpPr>
          <p:nvPr/>
        </p:nvSpPr>
        <p:spPr bwMode="auto">
          <a:xfrm>
            <a:off x="7346197" y="3340100"/>
            <a:ext cx="2503347" cy="3394865"/>
          </a:xfrm>
          <a:prstGeom prst="rect">
            <a:avLst/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10" tIns="53603" rIns="107210" bIns="53603" rtlCol="0" anchor="ctr"/>
          <a:lstStyle>
            <a:defPPr>
              <a:defRPr lang="ru-RU"/>
            </a:defPPr>
            <a:lvl1pPr algn="ctr" defTabSz="1211324">
              <a:defRPr sz="1900" b="1" i="1" ker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>
              <a:spcAft>
                <a:spcPts val="104"/>
              </a:spcAft>
            </a:pPr>
            <a:r>
              <a:rPr lang="ru-RU" sz="1000" dirty="0"/>
              <a:t>Социально значимые объекты/в том числе с круглосуточным пребыванием людей: </a:t>
            </a:r>
          </a:p>
          <a:p>
            <a:pPr algn="l">
              <a:spcAft>
                <a:spcPts val="104"/>
              </a:spcAft>
            </a:pPr>
            <a:r>
              <a:rPr lang="ru-RU" sz="1000" b="0" dirty="0"/>
              <a:t> </a:t>
            </a:r>
            <a:r>
              <a:rPr lang="ru-RU" sz="1000" b="0" dirty="0" smtClean="0"/>
              <a:t>Общеобразовательные </a:t>
            </a:r>
            <a:r>
              <a:rPr lang="ru-RU" sz="1000" b="0" dirty="0"/>
              <a:t>школы – </a:t>
            </a:r>
            <a:r>
              <a:rPr lang="ru-RU" sz="1000" dirty="0" smtClean="0"/>
              <a:t>14</a:t>
            </a:r>
            <a:endParaRPr lang="ru-RU" sz="1000" dirty="0"/>
          </a:p>
          <a:p>
            <a:pPr algn="l">
              <a:spcAft>
                <a:spcPts val="104"/>
              </a:spcAft>
            </a:pPr>
            <a:r>
              <a:rPr lang="ru-RU" sz="1000" b="0" dirty="0"/>
              <a:t> </a:t>
            </a:r>
            <a:r>
              <a:rPr lang="ru-RU" sz="1000" b="0" dirty="0" smtClean="0"/>
              <a:t>ВУЗ, СУЗ– </a:t>
            </a:r>
            <a:r>
              <a:rPr lang="ru-RU" sz="1000" dirty="0" smtClean="0"/>
              <a:t>2</a:t>
            </a:r>
            <a:endParaRPr lang="ru-RU" sz="1000" dirty="0"/>
          </a:p>
          <a:p>
            <a:pPr algn="l">
              <a:spcAft>
                <a:spcPts val="104"/>
              </a:spcAft>
            </a:pPr>
            <a:r>
              <a:rPr lang="ru-RU" sz="1000" b="0" dirty="0"/>
              <a:t> </a:t>
            </a:r>
            <a:r>
              <a:rPr lang="ru-RU" sz="1000" b="0" dirty="0" smtClean="0"/>
              <a:t>Детские </a:t>
            </a:r>
            <a:r>
              <a:rPr lang="ru-RU" sz="1000" b="0" dirty="0"/>
              <a:t>сады – </a:t>
            </a:r>
            <a:r>
              <a:rPr lang="ru-RU" sz="1000" dirty="0" smtClean="0"/>
              <a:t>27</a:t>
            </a:r>
            <a:endParaRPr lang="ru-RU" sz="1000" dirty="0"/>
          </a:p>
          <a:p>
            <a:pPr algn="l">
              <a:spcAft>
                <a:spcPts val="104"/>
              </a:spcAft>
            </a:pPr>
            <a:r>
              <a:rPr lang="ru-RU" sz="1000" b="0" dirty="0"/>
              <a:t> </a:t>
            </a:r>
            <a:r>
              <a:rPr lang="ru-RU" sz="1000" b="0" dirty="0" smtClean="0"/>
              <a:t>Объекты </a:t>
            </a:r>
            <a:r>
              <a:rPr lang="ru-RU" sz="1000" b="0" dirty="0"/>
              <a:t>здравоохранения </a:t>
            </a:r>
            <a:r>
              <a:rPr lang="ru-RU" sz="1000" b="0" dirty="0" smtClean="0"/>
              <a:t>–</a:t>
            </a:r>
            <a:r>
              <a:rPr lang="ru-RU" sz="1000" dirty="0" smtClean="0"/>
              <a:t>3</a:t>
            </a:r>
          </a:p>
          <a:p>
            <a:pPr algn="l">
              <a:spcAft>
                <a:spcPts val="104"/>
              </a:spcAft>
            </a:pPr>
            <a:r>
              <a:rPr lang="ru-RU" sz="1000" b="0" dirty="0" smtClean="0"/>
              <a:t>Объекты социального обслуживания-</a:t>
            </a:r>
            <a:r>
              <a:rPr lang="ru-RU" sz="1000" dirty="0" smtClean="0"/>
              <a:t>1</a:t>
            </a:r>
          </a:p>
          <a:p>
            <a:pPr algn="l">
              <a:spcAft>
                <a:spcPts val="104"/>
              </a:spcAft>
            </a:pPr>
            <a:r>
              <a:rPr lang="ru-RU" sz="1000" b="0" dirty="0" smtClean="0"/>
              <a:t>Объекты доп. образования-</a:t>
            </a:r>
            <a:r>
              <a:rPr lang="ru-RU" sz="1000" dirty="0" smtClean="0"/>
              <a:t>2</a:t>
            </a:r>
          </a:p>
        </p:txBody>
      </p:sp>
      <p:sp>
        <p:nvSpPr>
          <p:cNvPr id="170" name="Text Box 1051"/>
          <p:cNvSpPr txBox="1">
            <a:spLocks noChangeArrowheads="1"/>
          </p:cNvSpPr>
          <p:nvPr/>
        </p:nvSpPr>
        <p:spPr bwMode="auto">
          <a:xfrm>
            <a:off x="7356430" y="2586266"/>
            <a:ext cx="2482879" cy="698718"/>
          </a:xfrm>
          <a:prstGeom prst="rect">
            <a:avLst/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10" tIns="53603" rIns="107210" bIns="53603" rtlCol="0" anchor="ctr"/>
          <a:lstStyle>
            <a:defPPr>
              <a:defRPr lang="ru-RU"/>
            </a:defPPr>
            <a:lvl1pPr defTabSz="1211324">
              <a:spcAft>
                <a:spcPts val="100"/>
              </a:spcAft>
              <a:defRPr sz="1000" b="0" i="1" ker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b="1" dirty="0"/>
              <a:t>Потенциально опасные </a:t>
            </a:r>
            <a:r>
              <a:rPr lang="ru-RU" b="1" dirty="0" smtClean="0"/>
              <a:t>объекты: </a:t>
            </a:r>
            <a:r>
              <a:rPr lang="ru-RU" dirty="0"/>
              <a:t>взрывопожароопасных – 9</a:t>
            </a:r>
          </a:p>
        </p:txBody>
      </p:sp>
      <p:sp>
        <p:nvSpPr>
          <p:cNvPr id="171" name="Text Box 1051"/>
          <p:cNvSpPr txBox="1">
            <a:spLocks noChangeArrowheads="1"/>
          </p:cNvSpPr>
          <p:nvPr/>
        </p:nvSpPr>
        <p:spPr bwMode="auto">
          <a:xfrm>
            <a:off x="55745" y="5589240"/>
            <a:ext cx="7290451" cy="1145724"/>
          </a:xfrm>
          <a:prstGeom prst="rect">
            <a:avLst/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10" tIns="53603" rIns="107210" bIns="53603" rtlCol="0" anchor="ctr"/>
          <a:lstStyle>
            <a:defPPr>
              <a:defRPr lang="ru-RU"/>
            </a:defPPr>
            <a:lvl1pPr defTabSz="1211324">
              <a:spcAft>
                <a:spcPts val="100"/>
              </a:spcAft>
              <a:defRPr sz="1000" b="0" i="1" ker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Муниципальное образование город Ноябрьск относится территориально к Ямало-Ненецкому автономному округу. Город расположен в центральной части Сибирских Увалов, на водоразделе рек Обь и </a:t>
            </a:r>
            <a:r>
              <a:rPr lang="ru-RU" dirty="0" err="1"/>
              <a:t>Пур</a:t>
            </a:r>
            <a:r>
              <a:rPr lang="ru-RU" dirty="0"/>
              <a:t>, близ озера </a:t>
            </a:r>
            <a:r>
              <a:rPr lang="ru-RU" dirty="0" err="1"/>
              <a:t>Тету-Мамонтотяй</a:t>
            </a:r>
            <a:r>
              <a:rPr lang="ru-RU" dirty="0"/>
              <a:t>, в 1065 км к юго-востоку от Салехарда, в 1550 км к северо-западу от Тюмени на 63</a:t>
            </a:r>
            <a:r>
              <a:rPr lang="ru-RU" baseline="30000" dirty="0"/>
              <a:t>0</a:t>
            </a:r>
            <a:r>
              <a:rPr lang="ru-RU" dirty="0"/>
              <a:t>09' параллели северной широты и 75</a:t>
            </a:r>
            <a:r>
              <a:rPr lang="ru-RU" baseline="30000" dirty="0"/>
              <a:t>0</a:t>
            </a:r>
            <a:r>
              <a:rPr lang="ru-RU" dirty="0"/>
              <a:t>28' параллели восточной </a:t>
            </a:r>
            <a:r>
              <a:rPr lang="ru-RU" dirty="0" smtClean="0"/>
              <a:t>долготы.</a:t>
            </a:r>
            <a:endParaRPr lang="ru-RU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0" y="2497439"/>
            <a:ext cx="7300686" cy="3091801"/>
          </a:xfrm>
          <a:prstGeom prst="rect">
            <a:avLst/>
          </a:prstGeom>
        </p:spPr>
      </p:pic>
      <p:grpSp>
        <p:nvGrpSpPr>
          <p:cNvPr id="22" name="Group 244"/>
          <p:cNvGrpSpPr>
            <a:grpSpLocks/>
          </p:cNvGrpSpPr>
          <p:nvPr/>
        </p:nvGrpSpPr>
        <p:grpSpPr bwMode="auto">
          <a:xfrm>
            <a:off x="4016896" y="3909675"/>
            <a:ext cx="648072" cy="455430"/>
            <a:chOff x="2965" y="2241"/>
            <a:chExt cx="386" cy="389"/>
          </a:xfrm>
        </p:grpSpPr>
        <p:grpSp>
          <p:nvGrpSpPr>
            <p:cNvPr id="23" name="Group 245"/>
            <p:cNvGrpSpPr>
              <a:grpSpLocks/>
            </p:cNvGrpSpPr>
            <p:nvPr/>
          </p:nvGrpSpPr>
          <p:grpSpPr bwMode="auto">
            <a:xfrm>
              <a:off x="2989" y="2241"/>
              <a:ext cx="311" cy="389"/>
              <a:chOff x="315" y="1147"/>
              <a:chExt cx="410" cy="520"/>
            </a:xfrm>
          </p:grpSpPr>
          <p:sp>
            <p:nvSpPr>
              <p:cNvPr id="25" name="Freeform 310"/>
              <p:cNvSpPr>
                <a:spLocks/>
              </p:cNvSpPr>
              <p:nvPr/>
            </p:nvSpPr>
            <p:spPr bwMode="auto">
              <a:xfrm>
                <a:off x="315" y="1162"/>
                <a:ext cx="410" cy="295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2147483647 h 159"/>
                  <a:gd name="T4" fmla="*/ 2147483647 w 291"/>
                  <a:gd name="T5" fmla="*/ 2147483647 h 159"/>
                  <a:gd name="T6" fmla="*/ 2147483647 w 291"/>
                  <a:gd name="T7" fmla="*/ 2147483647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65862" tIns="32932" rIns="65862" bIns="32932"/>
              <a:lstStyle/>
              <a:p>
                <a:endParaRPr lang="ru-RU" sz="1754"/>
              </a:p>
            </p:txBody>
          </p:sp>
          <p:grpSp>
            <p:nvGrpSpPr>
              <p:cNvPr id="26" name="Группа 807"/>
              <p:cNvGrpSpPr>
                <a:grpSpLocks/>
              </p:cNvGrpSpPr>
              <p:nvPr/>
            </p:nvGrpSpPr>
            <p:grpSpPr bwMode="auto">
              <a:xfrm>
                <a:off x="316" y="1147"/>
                <a:ext cx="409" cy="520"/>
                <a:chOff x="3023379" y="4482022"/>
                <a:chExt cx="500860" cy="786529"/>
              </a:xfrm>
            </p:grpSpPr>
            <p:grpSp>
              <p:nvGrpSpPr>
                <p:cNvPr id="27" name="Группа 808"/>
                <p:cNvGrpSpPr>
                  <a:grpSpLocks/>
                </p:cNvGrpSpPr>
                <p:nvPr/>
              </p:nvGrpSpPr>
              <p:grpSpPr bwMode="auto">
                <a:xfrm>
                  <a:off x="3023379" y="4482022"/>
                  <a:ext cx="500066" cy="786529"/>
                  <a:chOff x="3023379" y="4482022"/>
                  <a:chExt cx="500066" cy="786529"/>
                </a:xfrm>
              </p:grpSpPr>
              <p:cxnSp>
                <p:nvCxnSpPr>
                  <p:cNvPr id="29" name="Прямая соединительная линия 810"/>
                  <p:cNvCxnSpPr>
                    <a:cxnSpLocks noChangeShapeType="1"/>
                  </p:cNvCxnSpPr>
                  <p:nvPr/>
                </p:nvCxnSpPr>
                <p:spPr bwMode="auto">
                  <a:xfrm rot="5400000" flipH="1" flipV="1">
                    <a:off x="2638906" y="4874494"/>
                    <a:ext cx="786529" cy="1585"/>
                  </a:xfrm>
                  <a:prstGeom prst="line">
                    <a:avLst/>
                  </a:prstGeom>
                  <a:noFill/>
                  <a:ln w="25400" algn="ctr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30" name="Прямая соединительная линия 811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3023379" y="4533109"/>
                    <a:ext cx="500066" cy="71438"/>
                  </a:xfrm>
                  <a:prstGeom prst="line">
                    <a:avLst/>
                  </a:prstGeom>
                  <a:noFill/>
                  <a:ln w="25400" algn="ctr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31" name="Прямая соединительная линия 812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3023379" y="4818861"/>
                    <a:ext cx="500066" cy="71438"/>
                  </a:xfrm>
                  <a:prstGeom prst="line">
                    <a:avLst/>
                  </a:prstGeom>
                  <a:noFill/>
                  <a:ln w="25400" algn="ctr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  <p:cxnSp>
              <p:nvCxnSpPr>
                <p:cNvPr id="28" name="Прямая соединительная линия 809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3416288" y="4711704"/>
                  <a:ext cx="214314" cy="1588"/>
                </a:xfrm>
                <a:prstGeom prst="line">
                  <a:avLst/>
                </a:prstGeom>
                <a:noFill/>
                <a:ln w="25400" algn="ctr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24" name="TextBox 805"/>
            <p:cNvSpPr txBox="1">
              <a:spLocks noChangeArrowheads="1"/>
            </p:cNvSpPr>
            <p:nvPr/>
          </p:nvSpPr>
          <p:spPr bwMode="auto">
            <a:xfrm>
              <a:off x="2965" y="2305"/>
              <a:ext cx="386" cy="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5862" tIns="32932" rIns="65862" bIns="32932">
              <a:spAutoFit/>
            </a:bodyPr>
            <a:lstStyle>
              <a:lvl1pPr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0922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0922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0922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0922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altLang="ru-RU" sz="585" dirty="0">
                  <a:solidFill>
                    <a:srgbClr val="000000"/>
                  </a:solidFill>
                  <a:latin typeface="Times New Roman" pitchFamily="18" charset="0"/>
                  <a:cs typeface="Arial" charset="0"/>
                </a:rPr>
                <a:t>УГО и ЧС</a:t>
              </a:r>
            </a:p>
          </p:txBody>
        </p:sp>
      </p:grpSp>
      <p:grpSp>
        <p:nvGrpSpPr>
          <p:cNvPr id="32" name="Group 244"/>
          <p:cNvGrpSpPr>
            <a:grpSpLocks/>
          </p:cNvGrpSpPr>
          <p:nvPr/>
        </p:nvGrpSpPr>
        <p:grpSpPr bwMode="auto">
          <a:xfrm>
            <a:off x="4288432" y="4129828"/>
            <a:ext cx="597910" cy="364971"/>
            <a:chOff x="2989" y="2252"/>
            <a:chExt cx="443" cy="407"/>
          </a:xfrm>
        </p:grpSpPr>
        <p:grpSp>
          <p:nvGrpSpPr>
            <p:cNvPr id="33" name="Group 245"/>
            <p:cNvGrpSpPr>
              <a:grpSpLocks/>
            </p:cNvGrpSpPr>
            <p:nvPr/>
          </p:nvGrpSpPr>
          <p:grpSpPr bwMode="auto">
            <a:xfrm>
              <a:off x="2989" y="2252"/>
              <a:ext cx="312" cy="407"/>
              <a:chOff x="315" y="1162"/>
              <a:chExt cx="412" cy="544"/>
            </a:xfrm>
          </p:grpSpPr>
          <p:sp>
            <p:nvSpPr>
              <p:cNvPr id="35" name="Freeform 310"/>
              <p:cNvSpPr>
                <a:spLocks/>
              </p:cNvSpPr>
              <p:nvPr/>
            </p:nvSpPr>
            <p:spPr bwMode="auto">
              <a:xfrm>
                <a:off x="315" y="1162"/>
                <a:ext cx="410" cy="295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2147483647 h 159"/>
                  <a:gd name="T4" fmla="*/ 2147483647 w 291"/>
                  <a:gd name="T5" fmla="*/ 2147483647 h 159"/>
                  <a:gd name="T6" fmla="*/ 2147483647 w 291"/>
                  <a:gd name="T7" fmla="*/ 2147483647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65862" tIns="32932" rIns="65862" bIns="32932"/>
              <a:lstStyle/>
              <a:p>
                <a:endParaRPr lang="ru-RU" sz="1754"/>
              </a:p>
            </p:txBody>
          </p:sp>
          <p:grpSp>
            <p:nvGrpSpPr>
              <p:cNvPr id="36" name="Группа 807"/>
              <p:cNvGrpSpPr>
                <a:grpSpLocks/>
              </p:cNvGrpSpPr>
              <p:nvPr/>
            </p:nvGrpSpPr>
            <p:grpSpPr bwMode="auto">
              <a:xfrm>
                <a:off x="317" y="1185"/>
                <a:ext cx="410" cy="521"/>
                <a:chOff x="3022585" y="4533109"/>
                <a:chExt cx="501654" cy="786612"/>
              </a:xfrm>
            </p:grpSpPr>
            <p:grpSp>
              <p:nvGrpSpPr>
                <p:cNvPr id="37" name="Группа 808"/>
                <p:cNvGrpSpPr>
                  <a:grpSpLocks/>
                </p:cNvGrpSpPr>
                <p:nvPr/>
              </p:nvGrpSpPr>
              <p:grpSpPr bwMode="auto">
                <a:xfrm>
                  <a:off x="3022585" y="4533109"/>
                  <a:ext cx="500860" cy="786612"/>
                  <a:chOff x="3022585" y="4533109"/>
                  <a:chExt cx="500860" cy="786612"/>
                </a:xfrm>
              </p:grpSpPr>
              <p:cxnSp>
                <p:nvCxnSpPr>
                  <p:cNvPr id="39" name="Прямая соединительная линия 810"/>
                  <p:cNvCxnSpPr>
                    <a:cxnSpLocks noChangeShapeType="1"/>
                  </p:cNvCxnSpPr>
                  <p:nvPr/>
                </p:nvCxnSpPr>
                <p:spPr bwMode="auto">
                  <a:xfrm rot="5400000" flipH="1" flipV="1">
                    <a:off x="2630470" y="4926018"/>
                    <a:ext cx="785818" cy="1588"/>
                  </a:xfrm>
                  <a:prstGeom prst="line">
                    <a:avLst/>
                  </a:prstGeom>
                  <a:noFill/>
                  <a:ln w="25400" algn="ctr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40" name="Прямая соединительная линия 811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3023379" y="4533109"/>
                    <a:ext cx="500066" cy="71438"/>
                  </a:xfrm>
                  <a:prstGeom prst="line">
                    <a:avLst/>
                  </a:prstGeom>
                  <a:noFill/>
                  <a:ln w="25400" algn="ctr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41" name="Прямая соединительная линия 812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3023379" y="4818861"/>
                    <a:ext cx="500066" cy="71438"/>
                  </a:xfrm>
                  <a:prstGeom prst="line">
                    <a:avLst/>
                  </a:prstGeom>
                  <a:noFill/>
                  <a:ln w="25400" algn="ctr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  <p:cxnSp>
              <p:nvCxnSpPr>
                <p:cNvPr id="38" name="Прямая соединительная линия 809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3416288" y="4711704"/>
                  <a:ext cx="214314" cy="1588"/>
                </a:xfrm>
                <a:prstGeom prst="line">
                  <a:avLst/>
                </a:prstGeom>
                <a:noFill/>
                <a:ln w="25400" algn="ctr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34" name="TextBox 805"/>
            <p:cNvSpPr txBox="1">
              <a:spLocks noChangeArrowheads="1"/>
            </p:cNvSpPr>
            <p:nvPr/>
          </p:nvSpPr>
          <p:spPr bwMode="auto">
            <a:xfrm>
              <a:off x="2992" y="2287"/>
              <a:ext cx="440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5862" tIns="32932" rIns="65862" bIns="32932">
              <a:spAutoFit/>
            </a:bodyPr>
            <a:lstStyle>
              <a:lvl1pPr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0922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0922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0922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0922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0922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altLang="ru-RU" sz="585" dirty="0">
                  <a:solidFill>
                    <a:srgbClr val="000000"/>
                  </a:solidFill>
                  <a:latin typeface="Times New Roman" pitchFamily="18" charset="0"/>
                  <a:cs typeface="Arial" charset="0"/>
                </a:rPr>
                <a:t>КЧС и ОПБ</a:t>
              </a:r>
            </a:p>
          </p:txBody>
        </p:sp>
      </p:grpSp>
      <p:sp>
        <p:nvSpPr>
          <p:cNvPr id="42" name="Номер слайда 2"/>
          <p:cNvSpPr txBox="1">
            <a:spLocks/>
          </p:cNvSpPr>
          <p:nvPr/>
        </p:nvSpPr>
        <p:spPr>
          <a:xfrm>
            <a:off x="7594600" y="6486751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pPr/>
              <a:t>4</a:t>
            </a:fld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47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980728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РАЗМЕЩЕНИЕ ЕДДС МО г</a:t>
            </a: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Ноябрьск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t>5</a:t>
            </a:fld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5476" y="5157192"/>
            <a:ext cx="4305476" cy="1335682"/>
          </a:xfrm>
          <a:prstGeom prst="roundRect">
            <a:avLst>
              <a:gd name="adj" fmla="val 339"/>
            </a:avLst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428" tIns="46712" rIns="93428" bIns="46712" rtlCol="0" anchor="ctr"/>
          <a:lstStyle/>
          <a:p>
            <a:pPr algn="ctr" defTabSz="1055555"/>
            <a:r>
              <a:rPr lang="ru-RU" sz="1656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ЕДДС МО г. Ноябрьск размещена      </a:t>
            </a:r>
            <a:r>
              <a:rPr lang="ru-RU" sz="165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1656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отдельном здании.</a:t>
            </a:r>
          </a:p>
          <a:p>
            <a:pPr algn="ctr" defTabSz="1055555"/>
            <a:endParaRPr lang="ru-RU" sz="1656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55555"/>
            <a:r>
              <a:rPr lang="ru-RU" sz="1656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Общая </a:t>
            </a:r>
            <a:r>
              <a:rPr lang="ru-RU" sz="1656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площадь – </a:t>
            </a:r>
            <a:r>
              <a:rPr lang="ru-RU" sz="1656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635 </a:t>
            </a:r>
            <a:r>
              <a:rPr lang="ru-RU" sz="1656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кв. м.</a:t>
            </a:r>
          </a:p>
          <a:p>
            <a:pPr algn="ctr" defTabSz="1055555"/>
            <a:r>
              <a:rPr lang="ru-RU" sz="1656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Площадь зала ОДС –</a:t>
            </a:r>
            <a:r>
              <a:rPr lang="ru-RU" sz="1656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56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47 </a:t>
            </a:r>
            <a:r>
              <a:rPr lang="ru-RU" sz="1656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кв. м.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673877" y="1007400"/>
            <a:ext cx="4959643" cy="1197464"/>
          </a:xfrm>
          <a:prstGeom prst="roundRect">
            <a:avLst>
              <a:gd name="adj" fmla="val 0"/>
            </a:avLst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428" tIns="46712" rIns="93428" bIns="46712" rtlCol="0" anchor="ctr"/>
          <a:lstStyle/>
          <a:p>
            <a:pPr algn="ctr" defTabSz="1055555">
              <a:defRPr/>
            </a:pPr>
            <a:r>
              <a:rPr lang="ru-RU" sz="1656" b="1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Адрес: </a:t>
            </a:r>
          </a:p>
          <a:p>
            <a:pPr algn="ctr" defTabSz="1055555">
              <a:defRPr/>
            </a:pPr>
            <a:r>
              <a:rPr lang="ru-RU" sz="1656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Российская Федерация, </a:t>
            </a:r>
            <a:r>
              <a:rPr lang="ru-RU" sz="1656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629804                                  ЯНАО</a:t>
            </a:r>
            <a:r>
              <a:rPr lang="ru-RU" sz="1656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г. Ноябрьск, ул. </a:t>
            </a:r>
            <a:r>
              <a:rPr lang="ru-RU" sz="1656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 лет СССР, 25,</a:t>
            </a:r>
            <a:endParaRPr lang="ru-RU" sz="1656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55555">
              <a:defRPr/>
            </a:pPr>
            <a:r>
              <a:rPr lang="ru-RU" sz="1656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тел. (3496) 35-31-13, факс (3496) 31-15-06</a:t>
            </a:r>
            <a:endParaRPr lang="ru-RU" sz="1656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1" t="10233" r="30794" b="10123"/>
          <a:stretch/>
        </p:blipFill>
        <p:spPr bwMode="auto">
          <a:xfrm>
            <a:off x="215476" y="1039214"/>
            <a:ext cx="4305475" cy="3829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04" t="14128" r="14782" b="26707"/>
          <a:stretch/>
        </p:blipFill>
        <p:spPr bwMode="auto">
          <a:xfrm>
            <a:off x="4673877" y="2420888"/>
            <a:ext cx="4959643" cy="3933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5745088" y="3645024"/>
            <a:ext cx="0" cy="74237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8718550" y="4064000"/>
            <a:ext cx="41910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8686800" y="4443462"/>
            <a:ext cx="0" cy="3380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344488" y="1457136"/>
            <a:ext cx="37444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ситуационный зал.</a:t>
            </a:r>
          </a:p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комната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приёма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пищи, коридор, сан. узел, подсобка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033120" y="2420888"/>
            <a:ext cx="17281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коридор.</a:t>
            </a:r>
          </a:p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– серверная, склад.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отдел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АУП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761312" y="2420888"/>
            <a:ext cx="200247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заместители директора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приёмная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Директора.</a:t>
            </a:r>
          </a:p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– зал оперативно-дежурной смены, комната отдыха.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568624" y="3429000"/>
            <a:ext cx="2858596" cy="76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568624" y="3581400"/>
            <a:ext cx="14401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568624" y="3429000"/>
            <a:ext cx="0" cy="1524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721024" y="3581400"/>
            <a:ext cx="0" cy="2796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4427220" y="3436620"/>
            <a:ext cx="0" cy="5795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4232920" y="4016212"/>
            <a:ext cx="194300" cy="4272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>
            <a:off x="3872880" y="4398881"/>
            <a:ext cx="389756" cy="3262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3584848" y="4706028"/>
            <a:ext cx="288424" cy="7552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2971800" y="4793638"/>
            <a:ext cx="613048" cy="696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 flipV="1">
            <a:off x="2576736" y="4398881"/>
            <a:ext cx="395064" cy="40171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 flipV="1">
            <a:off x="2288704" y="4186540"/>
            <a:ext cx="288032" cy="20086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 flipV="1">
            <a:off x="1721024" y="3861048"/>
            <a:ext cx="567680" cy="32549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Овал 47"/>
          <p:cNvSpPr/>
          <p:nvPr/>
        </p:nvSpPr>
        <p:spPr>
          <a:xfrm>
            <a:off x="2328459" y="3625762"/>
            <a:ext cx="208522" cy="16327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915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980728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ОРГАНИЗАЦИОННО-ШТАТНАЯ СТРУКТУРА</a:t>
            </a:r>
            <a:b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ЕДДС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 г</a:t>
            </a: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Ноябрьск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t>6</a:t>
            </a:fld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79" name="Text Box 3"/>
          <p:cNvSpPr txBox="1">
            <a:spLocks noChangeArrowheads="1"/>
          </p:cNvSpPr>
          <p:nvPr/>
        </p:nvSpPr>
        <p:spPr bwMode="auto">
          <a:xfrm>
            <a:off x="2511006" y="1132206"/>
            <a:ext cx="3377153" cy="609674"/>
          </a:xfrm>
          <a:prstGeom prst="rect">
            <a:avLst/>
          </a:prstGeom>
          <a:solidFill>
            <a:srgbClr val="993366"/>
          </a:solidFill>
          <a:ln w="9398">
            <a:solidFill>
              <a:srgbClr val="000000"/>
            </a:solidFill>
            <a:miter lim="800000"/>
            <a:headEnd/>
            <a:tailEnd/>
          </a:ln>
        </p:spPr>
        <p:txBody>
          <a:bodyPr lIns="122430" tIns="63436" rIns="122430" bIns="63436" anchor="ctr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ts val="1027"/>
              </a:spcBef>
              <a:buClr>
                <a:srgbClr val="000000"/>
              </a:buClr>
              <a:buSzPct val="45000"/>
            </a:pPr>
            <a:r>
              <a:rPr lang="ru-RU" sz="24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Директор ЕДДС (1)</a:t>
            </a:r>
            <a:endParaRPr lang="ru-RU" sz="2400" dirty="0">
              <a:solidFill>
                <a:srgbClr val="FFFFFF"/>
              </a:solidFill>
              <a:latin typeface="Times New Roman" pitchFamily="18" charset="0"/>
              <a:cs typeface="Arial" charset="0"/>
            </a:endParaRPr>
          </a:p>
        </p:txBody>
      </p:sp>
      <p:cxnSp>
        <p:nvCxnSpPr>
          <p:cNvPr id="485" name="Прямая соединительная линия 138"/>
          <p:cNvCxnSpPr>
            <a:cxnSpLocks noChangeShapeType="1"/>
          </p:cNvCxnSpPr>
          <p:nvPr/>
        </p:nvCxnSpPr>
        <p:spPr bwMode="auto">
          <a:xfrm flipH="1">
            <a:off x="1846075" y="2167234"/>
            <a:ext cx="3983291" cy="1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1" name="Прямая соединительная линия 136"/>
          <p:cNvCxnSpPr>
            <a:cxnSpLocks noChangeShapeType="1"/>
          </p:cNvCxnSpPr>
          <p:nvPr/>
        </p:nvCxnSpPr>
        <p:spPr bwMode="auto">
          <a:xfrm flipV="1">
            <a:off x="4068540" y="1765967"/>
            <a:ext cx="0" cy="410584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2" name="Прямая соединительная линия 136"/>
          <p:cNvCxnSpPr>
            <a:cxnSpLocks noChangeShapeType="1"/>
          </p:cNvCxnSpPr>
          <p:nvPr/>
        </p:nvCxnSpPr>
        <p:spPr bwMode="auto">
          <a:xfrm>
            <a:off x="1004008" y="3562157"/>
            <a:ext cx="1754497" cy="10859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3" name="Text Box 8"/>
          <p:cNvSpPr txBox="1">
            <a:spLocks noChangeArrowheads="1"/>
          </p:cNvSpPr>
          <p:nvPr/>
        </p:nvSpPr>
        <p:spPr bwMode="auto">
          <a:xfrm>
            <a:off x="4808984" y="2493752"/>
            <a:ext cx="2040764" cy="667282"/>
          </a:xfrm>
          <a:prstGeom prst="rect">
            <a:avLst/>
          </a:prstGeom>
          <a:solidFill>
            <a:srgbClr val="993366"/>
          </a:solidFill>
          <a:ln w="9398">
            <a:solidFill>
              <a:srgbClr val="000000"/>
            </a:solidFill>
            <a:miter lim="800000"/>
            <a:headEnd/>
            <a:tailEnd/>
          </a:ln>
        </p:spPr>
        <p:txBody>
          <a:bodyPr lIns="122430" tIns="63436" rIns="122430" bIns="63436" anchor="ctr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rgbClr val="000000"/>
              </a:buClr>
              <a:buSzPct val="45000"/>
            </a:pPr>
            <a:r>
              <a:rPr lang="ru-RU" sz="1200" dirty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Зам. </a:t>
            </a:r>
            <a:r>
              <a:rPr lang="ru-RU" sz="12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директора ЕДДС</a:t>
            </a:r>
            <a:endParaRPr lang="ru-RU" sz="1200" dirty="0">
              <a:solidFill>
                <a:srgbClr val="FFFFFF"/>
              </a:solidFill>
              <a:latin typeface="Times New Roman" pitchFamily="18" charset="0"/>
              <a:cs typeface="Arial" charset="0"/>
            </a:endParaRPr>
          </a:p>
          <a:p>
            <a:pPr algn="ctr">
              <a:buClr>
                <a:srgbClr val="000000"/>
              </a:buClr>
              <a:buSzPct val="45000"/>
            </a:pPr>
            <a:r>
              <a:rPr lang="ru-RU" sz="1200" dirty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по  </a:t>
            </a:r>
            <a:r>
              <a:rPr lang="ru-RU" sz="12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мониторингу и прогнозированию ЧС (1</a:t>
            </a:r>
            <a:r>
              <a:rPr lang="ru-RU" sz="1200" dirty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)</a:t>
            </a:r>
          </a:p>
        </p:txBody>
      </p:sp>
      <p:sp>
        <p:nvSpPr>
          <p:cNvPr id="104" name="Text Box 34"/>
          <p:cNvSpPr txBox="1">
            <a:spLocks noChangeArrowheads="1"/>
          </p:cNvSpPr>
          <p:nvPr/>
        </p:nvSpPr>
        <p:spPr bwMode="auto">
          <a:xfrm>
            <a:off x="5949648" y="3885179"/>
            <a:ext cx="1800199" cy="475801"/>
          </a:xfrm>
          <a:prstGeom prst="rect">
            <a:avLst/>
          </a:prstGeom>
          <a:solidFill>
            <a:srgbClr val="993366"/>
          </a:solidFill>
          <a:ln w="9398">
            <a:solidFill>
              <a:srgbClr val="000000"/>
            </a:solidFill>
            <a:miter lim="800000"/>
            <a:headEnd/>
            <a:tailEnd/>
          </a:ln>
        </p:spPr>
        <p:txBody>
          <a:bodyPr lIns="0" tIns="54104" rIns="0" bIns="54104" anchor="ctr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rgbClr val="000000"/>
              </a:buClr>
              <a:buSzPct val="45000"/>
            </a:pPr>
            <a:r>
              <a:rPr lang="ru-RU" sz="12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Оперативный дежурный (5)</a:t>
            </a:r>
            <a:endParaRPr lang="ru-RU" sz="1200" dirty="0">
              <a:solidFill>
                <a:srgbClr val="FFFFFF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05" name="Text Box 34"/>
          <p:cNvSpPr txBox="1">
            <a:spLocks noChangeArrowheads="1"/>
          </p:cNvSpPr>
          <p:nvPr/>
        </p:nvSpPr>
        <p:spPr bwMode="auto">
          <a:xfrm>
            <a:off x="1966418" y="3889303"/>
            <a:ext cx="1584175" cy="475801"/>
          </a:xfrm>
          <a:prstGeom prst="rect">
            <a:avLst/>
          </a:prstGeom>
          <a:solidFill>
            <a:srgbClr val="993366"/>
          </a:solidFill>
          <a:ln w="9398">
            <a:solidFill>
              <a:srgbClr val="000000"/>
            </a:solidFill>
            <a:miter lim="800000"/>
            <a:headEnd/>
            <a:tailEnd/>
          </a:ln>
        </p:spPr>
        <p:txBody>
          <a:bodyPr lIns="0" tIns="54104" rIns="0" bIns="54104" anchor="ctr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rgbClr val="000000"/>
              </a:buClr>
              <a:buSzPct val="45000"/>
            </a:pPr>
            <a:r>
              <a:rPr lang="ru-RU" sz="12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Техник (2)</a:t>
            </a:r>
            <a:endParaRPr lang="ru-RU" sz="1200" dirty="0">
              <a:solidFill>
                <a:srgbClr val="FFFFFF"/>
              </a:solidFill>
              <a:latin typeface="Times New Roman" pitchFamily="18" charset="0"/>
              <a:cs typeface="Arial" charset="0"/>
            </a:endParaRPr>
          </a:p>
        </p:txBody>
      </p:sp>
      <p:cxnSp>
        <p:nvCxnSpPr>
          <p:cNvPr id="107" name="Прямая соединительная линия 138"/>
          <p:cNvCxnSpPr>
            <a:cxnSpLocks noChangeShapeType="1"/>
          </p:cNvCxnSpPr>
          <p:nvPr/>
        </p:nvCxnSpPr>
        <p:spPr bwMode="auto">
          <a:xfrm flipH="1" flipV="1">
            <a:off x="4792902" y="3558661"/>
            <a:ext cx="2040763" cy="27951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" name="Text Box 8"/>
          <p:cNvSpPr txBox="1">
            <a:spLocks noChangeArrowheads="1"/>
          </p:cNvSpPr>
          <p:nvPr/>
        </p:nvSpPr>
        <p:spPr bwMode="auto">
          <a:xfrm>
            <a:off x="832076" y="2519901"/>
            <a:ext cx="2027996" cy="667280"/>
          </a:xfrm>
          <a:prstGeom prst="rect">
            <a:avLst/>
          </a:prstGeom>
          <a:solidFill>
            <a:srgbClr val="993366"/>
          </a:solidFill>
          <a:ln w="9398">
            <a:solidFill>
              <a:srgbClr val="000000"/>
            </a:solidFill>
            <a:miter lim="800000"/>
            <a:headEnd/>
            <a:tailEnd/>
          </a:ln>
        </p:spPr>
        <p:txBody>
          <a:bodyPr lIns="122430" tIns="63436" rIns="122430" bIns="63436" anchor="ctr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rgbClr val="000000"/>
              </a:buClr>
              <a:buSzPct val="45000"/>
            </a:pPr>
            <a:r>
              <a:rPr lang="ru-RU" sz="1200" dirty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Зам. </a:t>
            </a:r>
            <a:r>
              <a:rPr lang="ru-RU" sz="12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директора ЕДДС</a:t>
            </a:r>
            <a:endParaRPr lang="ru-RU" sz="1200" dirty="0">
              <a:solidFill>
                <a:srgbClr val="FFFFFF"/>
              </a:solidFill>
              <a:latin typeface="Times New Roman" pitchFamily="18" charset="0"/>
              <a:cs typeface="Arial" charset="0"/>
            </a:endParaRPr>
          </a:p>
          <a:p>
            <a:pPr algn="ctr">
              <a:buClr>
                <a:srgbClr val="000000"/>
              </a:buClr>
              <a:buSzPct val="45000"/>
            </a:pPr>
            <a:r>
              <a:rPr lang="ru-RU" sz="1200" dirty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по </a:t>
            </a:r>
            <a:r>
              <a:rPr lang="ru-RU" sz="12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 управлению и средствам связи (1)</a:t>
            </a:r>
            <a:endParaRPr lang="ru-RU" sz="1200" dirty="0">
              <a:solidFill>
                <a:srgbClr val="FFFFFF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12" name="Text Box 34"/>
          <p:cNvSpPr txBox="1">
            <a:spLocks noChangeArrowheads="1"/>
          </p:cNvSpPr>
          <p:nvPr/>
        </p:nvSpPr>
        <p:spPr bwMode="auto">
          <a:xfrm>
            <a:off x="212381" y="3899534"/>
            <a:ext cx="1500260" cy="475801"/>
          </a:xfrm>
          <a:prstGeom prst="rect">
            <a:avLst/>
          </a:prstGeom>
          <a:solidFill>
            <a:srgbClr val="993366"/>
          </a:solidFill>
          <a:ln w="9398">
            <a:solidFill>
              <a:srgbClr val="000000"/>
            </a:solidFill>
            <a:miter lim="800000"/>
            <a:headEnd/>
            <a:tailEnd/>
          </a:ln>
        </p:spPr>
        <p:txBody>
          <a:bodyPr lIns="0" tIns="54104" rIns="0" bIns="54104" anchor="ctr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rgbClr val="000000"/>
              </a:buClr>
              <a:buSzPct val="45000"/>
            </a:pPr>
            <a:r>
              <a:rPr lang="ru-RU" sz="12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Инженер (1)</a:t>
            </a:r>
            <a:endParaRPr lang="ru-RU" sz="1200" dirty="0">
              <a:solidFill>
                <a:srgbClr val="FFFFFF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21" name="Text Box 34"/>
          <p:cNvSpPr txBox="1">
            <a:spLocks noChangeArrowheads="1"/>
          </p:cNvSpPr>
          <p:nvPr/>
        </p:nvSpPr>
        <p:spPr bwMode="auto">
          <a:xfrm>
            <a:off x="3878522" y="3899534"/>
            <a:ext cx="1828757" cy="475801"/>
          </a:xfrm>
          <a:prstGeom prst="rect">
            <a:avLst/>
          </a:prstGeom>
          <a:solidFill>
            <a:srgbClr val="993366"/>
          </a:solidFill>
          <a:ln w="9398">
            <a:solidFill>
              <a:srgbClr val="000000"/>
            </a:solidFill>
            <a:miter lim="800000"/>
            <a:headEnd/>
            <a:tailEnd/>
          </a:ln>
        </p:spPr>
        <p:txBody>
          <a:bodyPr lIns="0" tIns="54104" rIns="0" bIns="54104" anchor="ctr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rgbClr val="000000"/>
              </a:buClr>
              <a:buSzPct val="45000"/>
            </a:pPr>
            <a:r>
              <a:rPr lang="ru-RU" sz="12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Старший оперативный дежурный (5)</a:t>
            </a:r>
            <a:endParaRPr lang="ru-RU" sz="1200" dirty="0">
              <a:solidFill>
                <a:srgbClr val="FFFFFF"/>
              </a:solidFill>
              <a:latin typeface="Times New Roman" pitchFamily="18" charset="0"/>
              <a:cs typeface="Arial" charset="0"/>
            </a:endParaRPr>
          </a:p>
        </p:txBody>
      </p:sp>
      <p:cxnSp>
        <p:nvCxnSpPr>
          <p:cNvPr id="127" name="Прямая соединительная линия 136"/>
          <p:cNvCxnSpPr>
            <a:cxnSpLocks noChangeShapeType="1"/>
          </p:cNvCxnSpPr>
          <p:nvPr/>
        </p:nvCxnSpPr>
        <p:spPr bwMode="auto">
          <a:xfrm>
            <a:off x="4792900" y="3558661"/>
            <a:ext cx="0" cy="326518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26630"/>
              </p:ext>
            </p:extLst>
          </p:nvPr>
        </p:nvGraphicFramePr>
        <p:xfrm>
          <a:off x="200471" y="5229201"/>
          <a:ext cx="9505058" cy="1549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62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09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0360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7920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4807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36815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122413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1224137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43471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Укомплектованность персоналом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Образование персонала ЕДДС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Обучение персонала ЕДДС (в учебных заведениях, лицензированных на обучение в области ГО и ЧС)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007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 штату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 списку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укомплектованности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высшее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среднее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специальное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персонала с высшим образованием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 персонала, прошедшего обучение,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чел.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Планируется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обучить до конца текущего года, чел.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персонала, прошедшего обучение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47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25" name="Прямая соединительная линия 136"/>
          <p:cNvCxnSpPr>
            <a:cxnSpLocks noChangeShapeType="1"/>
          </p:cNvCxnSpPr>
          <p:nvPr/>
        </p:nvCxnSpPr>
        <p:spPr bwMode="auto">
          <a:xfrm>
            <a:off x="6833664" y="3572636"/>
            <a:ext cx="0" cy="326518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Прямая соединительная линия 136"/>
          <p:cNvCxnSpPr>
            <a:cxnSpLocks noChangeShapeType="1"/>
          </p:cNvCxnSpPr>
          <p:nvPr/>
        </p:nvCxnSpPr>
        <p:spPr bwMode="auto">
          <a:xfrm>
            <a:off x="1004008" y="3562157"/>
            <a:ext cx="0" cy="326518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Прямая соединительная линия 136"/>
          <p:cNvCxnSpPr>
            <a:cxnSpLocks noChangeShapeType="1"/>
          </p:cNvCxnSpPr>
          <p:nvPr/>
        </p:nvCxnSpPr>
        <p:spPr bwMode="auto">
          <a:xfrm>
            <a:off x="2758505" y="3573016"/>
            <a:ext cx="0" cy="326518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Прямая соединительная линия 136"/>
          <p:cNvCxnSpPr>
            <a:cxnSpLocks noChangeShapeType="1"/>
          </p:cNvCxnSpPr>
          <p:nvPr/>
        </p:nvCxnSpPr>
        <p:spPr bwMode="auto">
          <a:xfrm>
            <a:off x="1862123" y="3198040"/>
            <a:ext cx="941" cy="374976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Прямая соединительная линия 136"/>
          <p:cNvCxnSpPr>
            <a:cxnSpLocks noChangeShapeType="1"/>
          </p:cNvCxnSpPr>
          <p:nvPr/>
        </p:nvCxnSpPr>
        <p:spPr bwMode="auto">
          <a:xfrm>
            <a:off x="1846074" y="2176289"/>
            <a:ext cx="0" cy="326518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Прямая соединительная линия 136"/>
          <p:cNvCxnSpPr>
            <a:cxnSpLocks noChangeShapeType="1"/>
          </p:cNvCxnSpPr>
          <p:nvPr/>
        </p:nvCxnSpPr>
        <p:spPr bwMode="auto">
          <a:xfrm>
            <a:off x="5841442" y="2167234"/>
            <a:ext cx="0" cy="326518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Прямая соединительная линия 136"/>
          <p:cNvCxnSpPr>
            <a:cxnSpLocks noChangeShapeType="1"/>
          </p:cNvCxnSpPr>
          <p:nvPr/>
        </p:nvCxnSpPr>
        <p:spPr bwMode="auto">
          <a:xfrm>
            <a:off x="5841442" y="3183685"/>
            <a:ext cx="0" cy="374976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Прямая соединительная линия 138"/>
          <p:cNvCxnSpPr>
            <a:cxnSpLocks noChangeShapeType="1"/>
          </p:cNvCxnSpPr>
          <p:nvPr/>
        </p:nvCxnSpPr>
        <p:spPr bwMode="auto">
          <a:xfrm flipH="1" flipV="1">
            <a:off x="5888159" y="1433191"/>
            <a:ext cx="1657129" cy="14095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" name="Text Box 34"/>
          <p:cNvSpPr txBox="1">
            <a:spLocks noChangeArrowheads="1"/>
          </p:cNvSpPr>
          <p:nvPr/>
        </p:nvSpPr>
        <p:spPr bwMode="auto">
          <a:xfrm>
            <a:off x="7977336" y="1447286"/>
            <a:ext cx="1828757" cy="475801"/>
          </a:xfrm>
          <a:prstGeom prst="rect">
            <a:avLst/>
          </a:prstGeom>
          <a:solidFill>
            <a:srgbClr val="993366"/>
          </a:solidFill>
          <a:ln w="9398">
            <a:solidFill>
              <a:srgbClr val="000000"/>
            </a:solidFill>
            <a:miter lim="800000"/>
            <a:headEnd/>
            <a:tailEnd/>
          </a:ln>
        </p:spPr>
        <p:txBody>
          <a:bodyPr lIns="0" tIns="54104" rIns="0" bIns="54104" anchor="ctr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rgbClr val="000000"/>
              </a:buClr>
              <a:buSzPct val="45000"/>
            </a:pPr>
            <a:r>
              <a:rPr lang="ru-RU" sz="12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Делопроизводитель (1)</a:t>
            </a:r>
            <a:endParaRPr lang="ru-RU" sz="1200" dirty="0">
              <a:solidFill>
                <a:srgbClr val="FFFFFF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41" name="Text Box 34"/>
          <p:cNvSpPr txBox="1">
            <a:spLocks noChangeArrowheads="1"/>
          </p:cNvSpPr>
          <p:nvPr/>
        </p:nvSpPr>
        <p:spPr bwMode="auto">
          <a:xfrm>
            <a:off x="7977334" y="3968151"/>
            <a:ext cx="1828757" cy="475801"/>
          </a:xfrm>
          <a:prstGeom prst="rect">
            <a:avLst/>
          </a:prstGeom>
          <a:solidFill>
            <a:srgbClr val="993366"/>
          </a:solidFill>
          <a:ln w="9398">
            <a:solidFill>
              <a:srgbClr val="000000"/>
            </a:solidFill>
            <a:miter lim="800000"/>
            <a:headEnd/>
            <a:tailEnd/>
          </a:ln>
        </p:spPr>
        <p:txBody>
          <a:bodyPr lIns="0" tIns="54104" rIns="0" bIns="54104" anchor="ctr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rgbClr val="000000"/>
              </a:buClr>
              <a:buSzPct val="45000"/>
            </a:pPr>
            <a:r>
              <a:rPr lang="ru-RU" sz="120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Бухгалтер </a:t>
            </a:r>
            <a:r>
              <a:rPr lang="ru-RU" sz="12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(1)</a:t>
            </a:r>
            <a:endParaRPr lang="ru-RU" sz="1200" dirty="0">
              <a:solidFill>
                <a:srgbClr val="FFFFFF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42" name="Text Box 34"/>
          <p:cNvSpPr txBox="1">
            <a:spLocks noChangeArrowheads="1"/>
          </p:cNvSpPr>
          <p:nvPr/>
        </p:nvSpPr>
        <p:spPr bwMode="auto">
          <a:xfrm>
            <a:off x="7977336" y="3335467"/>
            <a:ext cx="1828757" cy="475801"/>
          </a:xfrm>
          <a:prstGeom prst="rect">
            <a:avLst/>
          </a:prstGeom>
          <a:solidFill>
            <a:srgbClr val="993366"/>
          </a:solidFill>
          <a:ln w="9398">
            <a:solidFill>
              <a:srgbClr val="000000"/>
            </a:solidFill>
            <a:miter lim="800000"/>
            <a:headEnd/>
            <a:tailEnd/>
          </a:ln>
        </p:spPr>
        <p:txBody>
          <a:bodyPr lIns="0" tIns="54104" rIns="0" bIns="54104" anchor="ctr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rgbClr val="000000"/>
              </a:buClr>
              <a:buSzPct val="45000"/>
            </a:pPr>
            <a:r>
              <a:rPr lang="ru-RU" sz="12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Главный бухгалтер (1)</a:t>
            </a:r>
            <a:endParaRPr lang="ru-RU" sz="1200" dirty="0">
              <a:solidFill>
                <a:srgbClr val="FFFFFF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43" name="Text Box 34"/>
          <p:cNvSpPr txBox="1">
            <a:spLocks noChangeArrowheads="1"/>
          </p:cNvSpPr>
          <p:nvPr/>
        </p:nvSpPr>
        <p:spPr bwMode="auto">
          <a:xfrm>
            <a:off x="7977335" y="2712221"/>
            <a:ext cx="1828757" cy="475801"/>
          </a:xfrm>
          <a:prstGeom prst="rect">
            <a:avLst/>
          </a:prstGeom>
          <a:solidFill>
            <a:srgbClr val="993366"/>
          </a:solidFill>
          <a:ln w="9398">
            <a:solidFill>
              <a:srgbClr val="000000"/>
            </a:solidFill>
            <a:miter lim="800000"/>
            <a:headEnd/>
            <a:tailEnd/>
          </a:ln>
        </p:spPr>
        <p:txBody>
          <a:bodyPr lIns="0" tIns="54104" rIns="0" bIns="54104" anchor="ctr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rgbClr val="000000"/>
              </a:buClr>
              <a:buSzPct val="45000"/>
            </a:pPr>
            <a:r>
              <a:rPr lang="ru-RU" sz="12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Специалист по кадрам (0,5)</a:t>
            </a:r>
            <a:endParaRPr lang="ru-RU" sz="1200" dirty="0">
              <a:solidFill>
                <a:srgbClr val="FFFFFF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44" name="Text Box 34"/>
          <p:cNvSpPr txBox="1">
            <a:spLocks noChangeArrowheads="1"/>
          </p:cNvSpPr>
          <p:nvPr/>
        </p:nvSpPr>
        <p:spPr bwMode="auto">
          <a:xfrm>
            <a:off x="7977336" y="2047617"/>
            <a:ext cx="1828757" cy="475801"/>
          </a:xfrm>
          <a:prstGeom prst="rect">
            <a:avLst/>
          </a:prstGeom>
          <a:solidFill>
            <a:srgbClr val="993366"/>
          </a:solidFill>
          <a:ln w="9398">
            <a:solidFill>
              <a:srgbClr val="000000"/>
            </a:solidFill>
            <a:miter lim="800000"/>
            <a:headEnd/>
            <a:tailEnd/>
          </a:ln>
        </p:spPr>
        <p:txBody>
          <a:bodyPr lIns="0" tIns="54104" rIns="0" bIns="54104" anchor="ctr"/>
          <a:lstStyle>
            <a:lvl1pPr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07988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07988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5538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rgbClr val="000000"/>
              </a:buClr>
              <a:buSzPct val="45000"/>
            </a:pPr>
            <a:r>
              <a:rPr lang="ru-RU" sz="1200" dirty="0" smtClean="0">
                <a:solidFill>
                  <a:srgbClr val="FFFFFF"/>
                </a:solidFill>
                <a:latin typeface="Times New Roman" pitchFamily="18" charset="0"/>
                <a:cs typeface="Arial" charset="0"/>
              </a:rPr>
              <a:t>Юрисконсульт (1)</a:t>
            </a:r>
            <a:endParaRPr lang="ru-RU" sz="1200" dirty="0">
              <a:solidFill>
                <a:srgbClr val="FFFFFF"/>
              </a:solidFill>
              <a:latin typeface="Times New Roman" pitchFamily="18" charset="0"/>
              <a:cs typeface="Arial" charset="0"/>
            </a:endParaRPr>
          </a:p>
        </p:txBody>
      </p:sp>
      <p:cxnSp>
        <p:nvCxnSpPr>
          <p:cNvPr id="47" name="Прямая соединительная линия 136"/>
          <p:cNvCxnSpPr>
            <a:cxnSpLocks noChangeShapeType="1"/>
          </p:cNvCxnSpPr>
          <p:nvPr/>
        </p:nvCxnSpPr>
        <p:spPr bwMode="auto">
          <a:xfrm>
            <a:off x="7566955" y="1433191"/>
            <a:ext cx="0" cy="2153421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Прямая соединительная линия 136"/>
          <p:cNvCxnSpPr>
            <a:cxnSpLocks noChangeShapeType="1"/>
            <a:endCxn id="41" idx="0"/>
          </p:cNvCxnSpPr>
          <p:nvPr/>
        </p:nvCxnSpPr>
        <p:spPr bwMode="auto">
          <a:xfrm flipH="1">
            <a:off x="8891713" y="3811268"/>
            <a:ext cx="2618" cy="156883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" name="Прямая соединительная линия 138"/>
          <p:cNvCxnSpPr>
            <a:cxnSpLocks noChangeShapeType="1"/>
            <a:stCxn id="40" idx="1"/>
          </p:cNvCxnSpPr>
          <p:nvPr/>
        </p:nvCxnSpPr>
        <p:spPr bwMode="auto">
          <a:xfrm flipH="1" flipV="1">
            <a:off x="7566954" y="1682837"/>
            <a:ext cx="410382" cy="2350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Прямая соединительная линия 138"/>
          <p:cNvCxnSpPr>
            <a:cxnSpLocks noChangeShapeType="1"/>
          </p:cNvCxnSpPr>
          <p:nvPr/>
        </p:nvCxnSpPr>
        <p:spPr bwMode="auto">
          <a:xfrm flipH="1" flipV="1">
            <a:off x="7566954" y="2301479"/>
            <a:ext cx="410382" cy="2350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Прямая соединительная линия 138"/>
          <p:cNvCxnSpPr>
            <a:cxnSpLocks noChangeShapeType="1"/>
          </p:cNvCxnSpPr>
          <p:nvPr/>
        </p:nvCxnSpPr>
        <p:spPr bwMode="auto">
          <a:xfrm flipH="1" flipV="1">
            <a:off x="7585750" y="2948946"/>
            <a:ext cx="410382" cy="2350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" name="Прямая соединительная линия 138"/>
          <p:cNvCxnSpPr>
            <a:cxnSpLocks noChangeShapeType="1"/>
          </p:cNvCxnSpPr>
          <p:nvPr/>
        </p:nvCxnSpPr>
        <p:spPr bwMode="auto">
          <a:xfrm flipH="1" flipV="1">
            <a:off x="7566952" y="3586612"/>
            <a:ext cx="410382" cy="2350"/>
          </a:xfrm>
          <a:prstGeom prst="line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4173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980728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СОСТАВ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ДЕЖУРНОЙ СМЕНЫ </a:t>
            </a:r>
            <a:b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ЕДДС МО </a:t>
            </a: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Ноябрьск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t>7</a:t>
            </a:fld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442530"/>
              </p:ext>
            </p:extLst>
          </p:nvPr>
        </p:nvGraphicFramePr>
        <p:xfrm>
          <a:off x="128462" y="980728"/>
          <a:ext cx="9649073" cy="2423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528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7557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8130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7843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7843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37843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405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Занимаемая должность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Смена 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Смена 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Смена 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Смена 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Смена 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19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Старший оперативный дежурный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УСОЛЬЦЕВ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Дмитрий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Егорович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КУРТОВ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Александр 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Витальевич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ЧЕМОДУРОВА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Любовь 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Николаевна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КРУПИН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Василий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Вячеславович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МЕДВЕДОВСКАЯ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Юлия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Павловна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036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Оперативный дежурный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ЛИТВИЧЕНКО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Ирина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Николаевна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СТОГНИЙ        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Светлана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Борисовна</a:t>
                      </a:r>
                    </a:p>
                    <a:p>
                      <a:pPr algn="ctr" fontAlgn="ctr"/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КОНОВАЛОВА          Виктория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Викторовна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ЕВТУШЕНКО </a:t>
                      </a:r>
                      <a:b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Галина </a:t>
                      </a:r>
                    </a:p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Николаевна</a:t>
                      </a:r>
                    </a:p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СМОЛЬЯКОВА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Оксана 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Викторовна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23223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Ежедневно на круглосуточное дежурство заступает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чел.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148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980728"/>
          </a:xfrm>
        </p:spPr>
        <p:txBody>
          <a:bodyPr>
            <a:noAutofit/>
          </a:bodyPr>
          <a:lstStyle/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ТЕХНИЧЕСКОЕ ОСНАЩЕНИЕ И ПРОГРАММНОЕ ОБЕСПЕЧЕНИЕ </a:t>
            </a:r>
            <a:b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ЕДДС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 г</a:t>
            </a: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Ноябрьск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961643"/>
              </p:ext>
            </p:extLst>
          </p:nvPr>
        </p:nvGraphicFramePr>
        <p:xfrm>
          <a:off x="272481" y="908720"/>
          <a:ext cx="4680521" cy="13070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403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61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00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Средства связи и автоматизации управления, </a:t>
                      </a:r>
                      <a:b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 средства радиосвязи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09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радиостанция (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Motorola GM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-160 25 Вт),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09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радиостанция (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Motorola P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-040, 5 Вт)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09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станция 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2000 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 (4Е1-потока, 5 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IP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-абонентов, 95 аналоговых), 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IP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-шлюз </a:t>
                      </a:r>
                      <a:r>
                        <a:rPr lang="en-US" sz="1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Tadiran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Telecom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0912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Укомплектованность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- 100 %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575092"/>
              </p:ext>
            </p:extLst>
          </p:nvPr>
        </p:nvGraphicFramePr>
        <p:xfrm>
          <a:off x="5097016" y="908720"/>
          <a:ext cx="4680521" cy="1193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403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61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00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Оргтехника (компьютеры, принтеры, сканеры)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09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компьютеры, принтеры, сканеры</a:t>
                      </a:r>
                      <a:endParaRPr lang="ru-RU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0912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0912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0912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Укомплектованность - 100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157638"/>
              </p:ext>
            </p:extLst>
          </p:nvPr>
        </p:nvGraphicFramePr>
        <p:xfrm>
          <a:off x="5097016" y="2246393"/>
          <a:ext cx="4680521" cy="1152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403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61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64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Система видеоконференцсвязи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9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видеотерминал </a:t>
                      </a:r>
                      <a:r>
                        <a:rPr lang="en-US" sz="10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Policom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392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3923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3923">
                <a:tc gridSpan="3"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Укомплектованность - 100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3310952"/>
              </p:ext>
            </p:extLst>
          </p:nvPr>
        </p:nvGraphicFramePr>
        <p:xfrm>
          <a:off x="272480" y="2246393"/>
          <a:ext cx="4680521" cy="1152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403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61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64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Средства оповещения руководящего </a:t>
                      </a:r>
                    </a:p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состава и населения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9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станция 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2000 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39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система Рупор-8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39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КСЭОН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3923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Укомплектованность – 100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212440"/>
              </p:ext>
            </p:extLst>
          </p:nvPr>
        </p:nvGraphicFramePr>
        <p:xfrm>
          <a:off x="272480" y="3542537"/>
          <a:ext cx="4680521" cy="12825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403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61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82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Средства регистрации (записи) входящих </a:t>
                      </a:r>
                    </a:p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 исходящих переговоров, а также </a:t>
                      </a:r>
                    </a:p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определения номера звонящего абонента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39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система записи потока Е1 Фобос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39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станция 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2000 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39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3966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Укомплектованность - 100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091128"/>
              </p:ext>
            </p:extLst>
          </p:nvPr>
        </p:nvGraphicFramePr>
        <p:xfrm>
          <a:off x="5097016" y="3542536"/>
          <a:ext cx="4680521" cy="7103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403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61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171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Метеостанция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73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метеостанция 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DAVIS VANTAGE PRO2 PLUS 6162EU</a:t>
                      </a:r>
                      <a:endParaRPr lang="ru-RU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5819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Укомплектованность - 110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054956"/>
              </p:ext>
            </p:extLst>
          </p:nvPr>
        </p:nvGraphicFramePr>
        <p:xfrm>
          <a:off x="5097016" y="4293096"/>
          <a:ext cx="4680521" cy="5985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403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61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469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Приемник ГЛОНАСС или ГЛОНАСС/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GPS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58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приемник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ГЛОНАСС/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GPS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5819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Укомплектованность - 100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048880"/>
              </p:ext>
            </p:extLst>
          </p:nvPr>
        </p:nvGraphicFramePr>
        <p:xfrm>
          <a:off x="272480" y="4948917"/>
          <a:ext cx="9505060" cy="1837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9208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4298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0511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80511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805115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80511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805115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1795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Абонент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Каналы связи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85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Прямой</a:t>
                      </a:r>
                      <a:r>
                        <a:rPr lang="ru-RU" sz="10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 канал связи</a:t>
                      </a:r>
                      <a:endParaRPr lang="ru-RU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МГТС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ВЦСС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Транкинговая</a:t>
                      </a:r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/>
                      </a:r>
                      <a:b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</a:br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 связь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Спутниковая </a:t>
                      </a:r>
                      <a:b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</a:br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связь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Сотовая </a:t>
                      </a:r>
                      <a:b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</a:br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связь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Радиосвязь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Интернет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Интранет</a:t>
                      </a:r>
                      <a:r>
                        <a:rPr lang="ru-RU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 ЛВС МЧС России</a:t>
                      </a:r>
                      <a:endParaRPr lang="ru-RU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95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ЦУКС ГУ МЧС России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851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ЕДДС соседних муниципальных образований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95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ДДС потенциально опасных объектов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851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Объекты с массовым пребыванием людей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689304" y="6492875"/>
            <a:ext cx="23114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FFF00"/>
                </a:solidFill>
              </a:rPr>
              <a:t>8</a:t>
            </a:fld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8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906000" cy="980728"/>
          </a:xfrm>
          <a:prstGeom prst="rect">
            <a:avLst/>
          </a:prstGeom>
        </p:spPr>
        <p:txBody>
          <a:bodyPr vert="horz" lIns="107210" tIns="53603" rIns="107210" bIns="53603" rtlCol="0" anchor="ctr">
            <a:noAutofit/>
          </a:bodyPr>
          <a:lstStyle>
            <a:lvl1pPr algn="ctr" defTabSz="913953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1878">
              <a:spcBef>
                <a:spcPts val="0"/>
              </a:spcBef>
              <a:defRPr/>
            </a:pPr>
            <a:r>
              <a:rPr lang="ru-RU" sz="2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ОРГАНИЗАЦИЯ МЕЖВЕДОМСТВЕННОГО </a:t>
            </a:r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ВЗАИМОДЕЙСТВИЯ</a:t>
            </a:r>
            <a:endParaRPr lang="ru-RU" sz="23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>
          <a:xfrm>
            <a:off x="7594600" y="6492875"/>
            <a:ext cx="2311400" cy="365125"/>
          </a:xfrm>
          <a:prstGeom prst="rect">
            <a:avLst/>
          </a:prstGeom>
        </p:spPr>
        <p:txBody>
          <a:bodyPr vert="horz" lIns="107210" tIns="53603" rIns="107210" bIns="53603" rtlCol="0" anchor="ctr"/>
          <a:lstStyle>
            <a:defPPr>
              <a:defRPr lang="ru-RU"/>
            </a:defPPr>
            <a:lvl1pPr marL="0" algn="r" defTabSz="1072097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048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097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81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419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0244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6292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2340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8393" algn="l" defTabSz="1072097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0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0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581906"/>
              </p:ext>
            </p:extLst>
          </p:nvPr>
        </p:nvGraphicFramePr>
        <p:xfrm>
          <a:off x="272480" y="932756"/>
          <a:ext cx="9361039" cy="6050187"/>
        </p:xfrm>
        <a:graphic>
          <a:graphicData uri="http://schemas.openxmlformats.org/drawingml/2006/table">
            <a:tbl>
              <a:tblPr/>
              <a:tblGrid>
                <a:gridCol w="3426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715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973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9725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4575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115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85781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8578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720072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925808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87750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29269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ФОИВ и другие ведомства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Структурное подразделение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Орган повседневного управления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Конференцсвязь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Наличие нормативной базы взаимодействия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Состояние информационно-технического взаимодействия 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833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ВКС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аудио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Соглашения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Регламенты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Алгоритм (инструкции)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Наличие информационных систем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3454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Доступ ЕДДС к информационным системам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0977">
                <a:tc gridSpan="11">
                  <a:txBody>
                    <a:bodyPr/>
                    <a:lstStyle/>
                    <a:p>
                      <a:pPr algn="ctr" fontAlgn="t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СОСТАВ ТЕРРИТОРИАЛЬНЫХ ПОДРАЗДЕЛЕНИЙ ФОИВ ВХОДЯЩИХ В РСЧС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22" marR="1822" marT="1822" marB="0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2175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1.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МЧС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ПСО ФПС ГПС ГУ МЧС России по Ямало-Ненецкому автономному округу»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ЦППС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отсутствуют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1752"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128016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СПСЧ ФПС ГПС ГУ МЧС России по ЯНАО»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ПСЧ</a:t>
                      </a:r>
                    </a:p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+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отсутствуют</a:t>
                      </a:r>
                    </a:p>
                    <a:p>
                      <a:pPr algn="ctr" fontAlgn="t"/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21752"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1" indent="0" algn="just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ПСО ФПС ГПС ГУ МЧС России по Ямало-Ненецкому автономному округу»</a:t>
                      </a:r>
                    </a:p>
                    <a:p>
                      <a:pPr marL="72000" marR="0" lvl="1" indent="0" algn="just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(договорной)»</a:t>
                      </a:r>
                    </a:p>
                    <a:p>
                      <a:pPr marL="72000" lvl="1" algn="just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ПСЧ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+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отсутствуют</a:t>
                      </a:r>
                    </a:p>
                    <a:p>
                      <a:pPr algn="ctr" fontAlgn="t"/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5081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2.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Минздрав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marR="0" lvl="1" indent="0" algn="just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ГБУЗ ЯНАО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«Ноябрьская ЦГБ»</a:t>
                      </a:r>
                    </a:p>
                    <a:p>
                      <a:pPr marL="72000" lvl="1" algn="just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Приемное отделение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отсутствуют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508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отсутствуют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0813"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1" indent="0" algn="just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ГБУЗ ЯНАО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«Ноябрьская ССМП»</a:t>
                      </a:r>
                    </a:p>
                    <a:p>
                      <a:pPr marL="72000" lvl="1" algn="just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Диспетчерская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+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отсутствуют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50813"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1" indent="0" algn="just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ГБУЗ ЯНАО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«Ноябрьская ПНД»</a:t>
                      </a:r>
                    </a:p>
                    <a:p>
                      <a:pPr marL="72000" lvl="1" algn="just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Приемное отделение</a:t>
                      </a:r>
                    </a:p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+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отсутствуют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508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3.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МВД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1" indent="0" algn="just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ОМВД ЯНАО в г. Ноябрьск</a:t>
                      </a:r>
                    </a:p>
                    <a:p>
                      <a:pPr marL="72000" lvl="1" algn="just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Дежурная часть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+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отсутствуют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45656"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just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Ноябрьский</a:t>
                      </a:r>
                      <a:r>
                        <a:rPr lang="ru-RU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ЛОП Ново-</a:t>
                      </a:r>
                      <a:r>
                        <a:rPr lang="ru-RU" sz="9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Уренгойского</a:t>
                      </a:r>
                      <a:r>
                        <a:rPr lang="ru-RU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ЛО МВД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Дежурная часть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+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отсутствуют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456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72097" rtl="0" eaLnBrk="1" fontAlgn="ctr" latinLnBrk="0" hangingPunct="1"/>
                      <a:r>
                        <a:rPr lang="ru-RU" sz="9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Минприроды</a:t>
                      </a:r>
                      <a:endParaRPr lang="ru-RU" sz="9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1" algn="ctr" defTabSz="1072097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«Авиаметеорологическую станцию 3 разряда Ноябрьск»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Диспетчерская</a:t>
                      </a: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+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09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Система мониторинга погодных</a:t>
                      </a:r>
                      <a:r>
                        <a:rPr lang="ru-RU" sz="9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 явлений</a:t>
                      </a:r>
                      <a:endParaRPr lang="ru-RU" sz="9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45656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just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45656"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lvl="1" algn="just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  <a:alpha val="99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80126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Итого </a:t>
                      </a:r>
                      <a:br>
                        <a:rPr lang="ru-RU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ФОИВ РСЧС </a:t>
                      </a:r>
                      <a:r>
                        <a:rPr lang="ru-RU" sz="11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- 9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9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общее количество </a:t>
                      </a:r>
                      <a:r>
                        <a:rPr lang="ru-RU" sz="11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- </a:t>
                      </a:r>
                      <a:r>
                        <a:rPr lang="ru-RU" sz="11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9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-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1901" marR="1901" marT="2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45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Blue Segoe 4-3 template-template_April-17-2007">
  <a:themeElements>
    <a:clrScheme name="Другая 10">
      <a:dk1>
        <a:srgbClr val="171616"/>
      </a:dk1>
      <a:lt1>
        <a:sysClr val="window" lastClr="FFFFFF"/>
      </a:lt1>
      <a:dk2>
        <a:srgbClr val="03366C"/>
      </a:dk2>
      <a:lt2>
        <a:srgbClr val="E7E6E6"/>
      </a:lt2>
      <a:accent1>
        <a:srgbClr val="C2DFFD"/>
      </a:accent1>
      <a:accent2>
        <a:srgbClr val="F29054"/>
      </a:accent2>
      <a:accent3>
        <a:srgbClr val="A5A5A5"/>
      </a:accent3>
      <a:accent4>
        <a:srgbClr val="FFC000"/>
      </a:accent4>
      <a:accent5>
        <a:srgbClr val="C480D2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Blue Segoe 4-3 template-template_April-17-2007">
  <a:themeElements>
    <a:clrScheme name="Другая 10">
      <a:dk1>
        <a:srgbClr val="171616"/>
      </a:dk1>
      <a:lt1>
        <a:sysClr val="window" lastClr="FFFFFF"/>
      </a:lt1>
      <a:dk2>
        <a:srgbClr val="03366C"/>
      </a:dk2>
      <a:lt2>
        <a:srgbClr val="E7E6E6"/>
      </a:lt2>
      <a:accent1>
        <a:srgbClr val="C2DFFD"/>
      </a:accent1>
      <a:accent2>
        <a:srgbClr val="F29054"/>
      </a:accent2>
      <a:accent3>
        <a:srgbClr val="A5A5A5"/>
      </a:accent3>
      <a:accent4>
        <a:srgbClr val="FFC000"/>
      </a:accent4>
      <a:accent5>
        <a:srgbClr val="C480D2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21377</TotalTime>
  <Words>4030</Words>
  <Application>Microsoft Office PowerPoint</Application>
  <PresentationFormat>Лист A4 (210x297 мм)</PresentationFormat>
  <Paragraphs>1013</Paragraphs>
  <Slides>25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2_Blue Segoe 4-3 template-template_April-17-2007</vt:lpstr>
      <vt:lpstr>1_Blue Segoe 4-3 template-template_April-17-2007</vt:lpstr>
      <vt:lpstr>1_Тема Office</vt:lpstr>
      <vt:lpstr>Презентация PowerPoint</vt:lpstr>
      <vt:lpstr>НОРМАТИВНАЯ ПРАВОВАЯ БАЗА ФУНКЦИОНИРОВАНИЯ ЕДДС г. Ноябрьска</vt:lpstr>
      <vt:lpstr>РУКОВОДСТВО МУНИЦИПАЛЬНОГО ОБРАЗОВАНИЯ И ЕДДС </vt:lpstr>
      <vt:lpstr>КРАТКАЯ  ХАРАКТЕРИСТИКА г. Ноябрьска</vt:lpstr>
      <vt:lpstr>РАЗМЕЩЕНИЕ ЕДДС МО г. Ноябрьск</vt:lpstr>
      <vt:lpstr>ОРГАНИЗАЦИОННО-ШТАТНАЯ СТРУКТУРА ЕДДС МО г. Ноябрьск</vt:lpstr>
      <vt:lpstr>СОСТАВ ДЕЖУРНОЙ СМЕНЫ  ЕДДС МО г. Ноябрьск</vt:lpstr>
      <vt:lpstr>ТЕХНИЧЕСКОЕ ОСНАЩЕНИЕ И ПРОГРАММНОЕ ОБЕСПЕЧЕНИЕ  ЕДДС МО г. Ноябрьск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ВНЕДРЕНИЕ И РАЗВИТИЕ АПК «БЕЗОПАСНЫЙ ГОРОД»  в г. Ноябрьске</vt:lpstr>
      <vt:lpstr>ВНЕДРЕНИЕ И РАЗВИТИЕ АПК «БЕЗОПАСНЫЙ ГОРОД»  в г. Ноябрьске</vt:lpstr>
      <vt:lpstr>СВЕДЕНИЯ ПО ОБЕСПЕЧЕНИЮ НАДЕЖНОСТИ ЭЛЕКТРОСНАБЖЕНИЯ ЕДДС г. Ноябрьска</vt:lpstr>
      <vt:lpstr>Презентация PowerPoint</vt:lpstr>
      <vt:lpstr>Презентация PowerPoint</vt:lpstr>
      <vt:lpstr>Презентация PowerPoint</vt:lpstr>
      <vt:lpstr>ФИНАНСИРОВАНИЕ РАЗВИТИЯ ЕДДС г. Ноябрьска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Старший офицер-оператор отдела - Александров А.А.</dc:creator>
  <cp:lastModifiedBy>Пользователь Windows</cp:lastModifiedBy>
  <cp:revision>507</cp:revision>
  <dcterms:modified xsi:type="dcterms:W3CDTF">2020-12-18T14:16:58Z</dcterms:modified>
</cp:coreProperties>
</file>