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5" r:id="rId2"/>
    <p:sldMasterId id="2147483690" r:id="rId3"/>
  </p:sldMasterIdLst>
  <p:notesMasterIdLst>
    <p:notesMasterId r:id="rId40"/>
  </p:notesMasterIdLst>
  <p:sldIdLst>
    <p:sldId id="256" r:id="rId4"/>
    <p:sldId id="314" r:id="rId5"/>
    <p:sldId id="280" r:id="rId6"/>
    <p:sldId id="281" r:id="rId7"/>
    <p:sldId id="260" r:id="rId8"/>
    <p:sldId id="285" r:id="rId9"/>
    <p:sldId id="282" r:id="rId10"/>
    <p:sldId id="315" r:id="rId11"/>
    <p:sldId id="271" r:id="rId12"/>
    <p:sldId id="302" r:id="rId13"/>
    <p:sldId id="278" r:id="rId14"/>
    <p:sldId id="313" r:id="rId15"/>
    <p:sldId id="321" r:id="rId16"/>
    <p:sldId id="322" r:id="rId17"/>
    <p:sldId id="327" r:id="rId18"/>
    <p:sldId id="312" r:id="rId19"/>
    <p:sldId id="316" r:id="rId20"/>
    <p:sldId id="317" r:id="rId21"/>
    <p:sldId id="323" r:id="rId22"/>
    <p:sldId id="324" r:id="rId23"/>
    <p:sldId id="329" r:id="rId24"/>
    <p:sldId id="330" r:id="rId25"/>
    <p:sldId id="331" r:id="rId26"/>
    <p:sldId id="325" r:id="rId27"/>
    <p:sldId id="326" r:id="rId28"/>
    <p:sldId id="318" r:id="rId29"/>
    <p:sldId id="319" r:id="rId30"/>
    <p:sldId id="296" r:id="rId31"/>
    <p:sldId id="267" r:id="rId32"/>
    <p:sldId id="275" r:id="rId33"/>
    <p:sldId id="320" r:id="rId34"/>
    <p:sldId id="311" r:id="rId35"/>
    <p:sldId id="328" r:id="rId36"/>
    <p:sldId id="298" r:id="rId37"/>
    <p:sldId id="299" r:id="rId38"/>
    <p:sldId id="300" r:id="rId39"/>
  </p:sldIdLst>
  <p:sldSz cx="9906000" cy="6858000" type="A4"/>
  <p:notesSz cx="6797675" cy="9928225"/>
  <p:defaultTextStyle>
    <a:defPPr>
      <a:defRPr lang="ru-RU"/>
    </a:defPPr>
    <a:lvl1pPr marL="0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6048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72097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8144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44194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80244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16292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52340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88393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ECFF"/>
    <a:srgbClr val="FFFF66"/>
    <a:srgbClr val="CCFFCC"/>
    <a:srgbClr val="FFFFCC"/>
    <a:srgbClr val="FFFF99"/>
    <a:srgbClr val="CC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61" autoAdjust="0"/>
    <p:restoredTop sz="98551" autoAdjust="0"/>
  </p:normalViewPr>
  <p:slideViewPr>
    <p:cSldViewPr>
      <p:cViewPr varScale="1">
        <p:scale>
          <a:sx n="93" d="100"/>
          <a:sy n="93" d="100"/>
        </p:scale>
        <p:origin x="-834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title>
      <c:tx>
        <c:rich>
          <a:bodyPr/>
          <a:lstStyle/>
          <a:p>
            <a:pPr>
              <a:defRPr/>
            </a:pPr>
            <a:r>
              <a:rPr lang="ru-RU"/>
              <a:t>Количество ЧС на территории МО г. Новый Уренгой</a:t>
            </a:r>
          </a:p>
        </c:rich>
      </c:tx>
      <c:layout>
        <c:manualLayout>
          <c:xMode val="edge"/>
          <c:yMode val="edge"/>
          <c:x val="0.22252149579008537"/>
          <c:y val="2.3833688148764277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ЧС</c:v>
                </c:pt>
              </c:strCache>
            </c:strRef>
          </c:tx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77A-4411-B8CD-5BDAF353B889}"/>
            </c:ext>
          </c:extLst>
        </c:ser>
        <c:axId val="141110272"/>
        <c:axId val="141140736"/>
      </c:barChart>
      <c:catAx>
        <c:axId val="141110272"/>
        <c:scaling>
          <c:orientation val="minMax"/>
        </c:scaling>
        <c:axPos val="b"/>
        <c:numFmt formatCode="General" sourceLinked="1"/>
        <c:tickLblPos val="nextTo"/>
        <c:crossAx val="141140736"/>
        <c:crosses val="autoZero"/>
        <c:auto val="1"/>
        <c:lblAlgn val="ctr"/>
        <c:lblOffset val="100"/>
      </c:catAx>
      <c:valAx>
        <c:axId val="141140736"/>
        <c:scaling>
          <c:orientation val="minMax"/>
          <c:max val="3"/>
          <c:min val="0"/>
        </c:scaling>
        <c:axPos val="l"/>
        <c:majorGridlines/>
        <c:numFmt formatCode="General" sourceLinked="1"/>
        <c:tickLblPos val="nextTo"/>
        <c:crossAx val="141110272"/>
        <c:crosses val="autoZero"/>
        <c:crossBetween val="between"/>
        <c:majorUnit val="1"/>
        <c:minorUnit val="0.4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Объем финансирования развития ЕДДС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621705696364068E-2"/>
          <c:y val="0.26001581177435268"/>
          <c:w val="0.75140862726964275"/>
          <c:h val="0.6832369573713605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финансирования развития ЕДДС по годам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2019</c:v>
                </c:pt>
                <c:pt idx="2">
                  <c:v>2018</c:v>
                </c:pt>
                <c:pt idx="3">
                  <c:v>2017</c:v>
                </c:pt>
                <c:pt idx="4">
                  <c:v>2016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99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615-4786-8318-80CCFC3383BB}"/>
            </c:ext>
          </c:extLst>
        </c:ser>
      </c:pie3DChart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79669263475229479"/>
          <c:y val="0.25921986111375928"/>
          <c:w val="0.18185704591381738"/>
          <c:h val="0.56755095037462111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4F0EDF-A2D1-4430-A0F9-FF71D53F502E}" type="datetimeFigureOut">
              <a:rPr lang="ru-RU" smtClean="0"/>
              <a:pPr/>
              <a:t>18.12.2020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4538"/>
            <a:ext cx="53784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F8B19E-85C1-443B-B93B-78631C9AFA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47508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6048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2097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8144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4194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0244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6292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2340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88393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F8B19E-85C1-443B-B93B-78631C9AFA9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4237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F8B19E-85C1-443B-B93B-78631C9AFA9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4237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F8B19E-85C1-443B-B93B-78631C9AFA94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51492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F8B19E-85C1-443B-B93B-78631C9AFA94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51492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F8B19E-85C1-443B-B93B-78631C9AFA94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2093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1107" y="1905004"/>
            <a:ext cx="8322074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8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1106" y="4344994"/>
            <a:ext cx="8322074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7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34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51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69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86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903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20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381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674750542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412750" y="1411557"/>
            <a:ext cx="9080500" cy="1455783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1584138241"/>
      </p:ext>
    </p:extLst>
  </p:cSld>
  <p:clrMapOvr>
    <a:masterClrMapping/>
  </p:clrMapOvr>
  <p:transition spd="slow">
    <p:fade/>
  </p:transition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412750" y="1411557"/>
            <a:ext cx="9080500" cy="1455783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8" y="6238876"/>
            <a:ext cx="9906001" cy="619125"/>
          </a:xfrm>
          <a:solidFill>
            <a:srgbClr val="FFFF99"/>
          </a:solidFill>
        </p:spPr>
        <p:txBody>
          <a:bodyPr lIns="149373" tIns="74688" rIns="149373" bIns="74688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4032977067"/>
      </p:ext>
    </p:extLst>
  </p:cSld>
  <p:clrMapOvr>
    <a:masterClrMapping/>
  </p:clrMapOvr>
  <p:transition spd="slow">
    <p:fade/>
  </p:transition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3322" y="649810"/>
            <a:ext cx="7630142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38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3036" y="4344994"/>
            <a:ext cx="7630142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7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34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51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69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86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903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20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381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82223" y="2355853"/>
            <a:ext cx="8330957" cy="1384995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4800" b="0" i="1" u="none" strike="noStrike" kern="0" cap="none" spc="-104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chemeClr val="tx1">
                        <a:lumMod val="6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Arial" charset="0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883781973"/>
      </p:ext>
    </p:extLst>
  </p:cSld>
  <p:clrMapOvr>
    <a:masterClrMapping/>
  </p:clrMapOvr>
  <p:transition spd="slow">
    <p:fade/>
  </p:transition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5101683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284" y="4408543"/>
            <a:ext cx="8420633" cy="567848"/>
          </a:xfrm>
        </p:spPr>
        <p:txBody>
          <a:bodyPr/>
          <a:lstStyle>
            <a:lvl1pPr algn="l">
              <a:defRPr sz="4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284" y="4131782"/>
            <a:ext cx="8420633" cy="276999"/>
          </a:xfrm>
        </p:spPr>
        <p:txBody>
          <a:bodyPr anchor="b"/>
          <a:lstStyle>
            <a:lvl1pPr marL="0" indent="0">
              <a:buNone/>
              <a:defRPr sz="2000"/>
            </a:lvl1pPr>
            <a:lvl2pPr marL="425401" indent="0">
              <a:buNone/>
              <a:defRPr sz="1900"/>
            </a:lvl2pPr>
            <a:lvl3pPr marL="850766" indent="0">
              <a:buNone/>
              <a:defRPr sz="1500"/>
            </a:lvl3pPr>
            <a:lvl4pPr marL="1276114" indent="0">
              <a:buNone/>
              <a:defRPr sz="1400"/>
            </a:lvl4pPr>
            <a:lvl5pPr marL="1701614" indent="0">
              <a:buNone/>
              <a:defRPr sz="1400"/>
            </a:lvl5pPr>
            <a:lvl6pPr marL="2126985" indent="0">
              <a:buNone/>
              <a:defRPr sz="1400"/>
            </a:lvl6pPr>
            <a:lvl7pPr marL="2552257" indent="0">
              <a:buNone/>
              <a:defRPr sz="1400"/>
            </a:lvl7pPr>
            <a:lvl8pPr marL="2977595" indent="0">
              <a:buNone/>
              <a:defRPr sz="1400"/>
            </a:lvl8pPr>
            <a:lvl9pPr marL="3403032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5225"/>
            <a:ext cx="2311400" cy="476251"/>
          </a:xfrm>
          <a:prstGeom prst="rect">
            <a:avLst/>
          </a:prstGeom>
        </p:spPr>
        <p:txBody>
          <a:bodyPr lIns="107257" tIns="53629" rIns="107257" bIns="53629"/>
          <a:lstStyle>
            <a:lvl1pPr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107262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245225"/>
            <a:ext cx="3136900" cy="476251"/>
          </a:xfrm>
          <a:prstGeom prst="rect">
            <a:avLst/>
          </a:prstGeom>
        </p:spPr>
        <p:txBody>
          <a:bodyPr lIns="107257" tIns="53629" rIns="107257" bIns="53629"/>
          <a:lstStyle>
            <a:lvl1pPr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107262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1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9300" y="6245225"/>
            <a:ext cx="2311400" cy="476251"/>
          </a:xfrm>
          <a:prstGeom prst="rect">
            <a:avLst/>
          </a:prstGeom>
        </p:spPr>
        <p:txBody>
          <a:bodyPr lIns="107257" tIns="53629" rIns="107257" bIns="53629"/>
          <a:lstStyle>
            <a:lvl1pPr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107262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05EAF46-E43B-41A6-AED8-C98200BED526}" type="slidenum">
              <a:rPr lang="ru-RU" smtClean="0"/>
              <a:pPr defTabSz="1072621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43313871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1107" y="1905002"/>
            <a:ext cx="8322074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1106" y="4344993"/>
            <a:ext cx="8322074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70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408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11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81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352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622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93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163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38923762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3322" y="649807"/>
            <a:ext cx="7630142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3036" y="4344993"/>
            <a:ext cx="7630142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70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408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11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81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352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622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93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163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82222" y="2355853"/>
            <a:ext cx="8330957" cy="1384995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4100" b="0" i="1" u="none" strike="noStrike" kern="0" cap="none" spc="-89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chemeClr val="tx1">
                        <a:lumMod val="6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Arial" charset="0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  <p:extLst>
      <p:ext uri="{BB962C8B-B14F-4D97-AF65-F5344CB8AC3E}">
        <p14:creationId xmlns="" xmlns:p14="http://schemas.microsoft.com/office/powerpoint/2010/main" val="19680832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412750" y="1411554"/>
            <a:ext cx="9080500" cy="1244956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2392168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750" y="1412878"/>
            <a:ext cx="9080500" cy="1244956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5057329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12753" y="1411556"/>
            <a:ext cx="4457701" cy="1034129"/>
          </a:xfrm>
        </p:spPr>
        <p:txBody>
          <a:bodyPr/>
          <a:lstStyle>
            <a:lvl1pPr marL="201109" indent="-201109">
              <a:lnSpc>
                <a:spcPct val="90000"/>
              </a:lnSpc>
              <a:defRPr sz="1600"/>
            </a:lvl1pPr>
            <a:lvl2pPr marL="398306" indent="-192501">
              <a:lnSpc>
                <a:spcPct val="90000"/>
              </a:lnSpc>
              <a:defRPr sz="1400"/>
            </a:lvl2pPr>
            <a:lvl3pPr marL="564201" indent="-170590">
              <a:lnSpc>
                <a:spcPct val="90000"/>
              </a:lnSpc>
              <a:defRPr sz="1200"/>
            </a:lvl3pPr>
            <a:lvl4pPr marL="726185" indent="-161982">
              <a:lnSpc>
                <a:spcPct val="90000"/>
              </a:lnSpc>
              <a:defRPr sz="1100"/>
            </a:lvl4pPr>
            <a:lvl5pPr marL="896774" indent="-165895">
              <a:lnSpc>
                <a:spcPct val="90000"/>
              </a:lnSpc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3" y="1411556"/>
            <a:ext cx="4457701" cy="1034129"/>
          </a:xfrm>
        </p:spPr>
        <p:txBody>
          <a:bodyPr/>
          <a:lstStyle>
            <a:lvl1pPr marL="205805" indent="-205805">
              <a:lnSpc>
                <a:spcPct val="90000"/>
              </a:lnSpc>
              <a:defRPr sz="1600"/>
            </a:lvl1pPr>
            <a:lvl2pPr marL="398306" indent="-201109">
              <a:lnSpc>
                <a:spcPct val="90000"/>
              </a:lnSpc>
              <a:defRPr sz="1400"/>
            </a:lvl2pPr>
            <a:lvl3pPr marL="568897" indent="-179198">
              <a:lnSpc>
                <a:spcPct val="90000"/>
              </a:lnSpc>
              <a:defRPr sz="1200"/>
            </a:lvl3pPr>
            <a:lvl4pPr marL="726185" indent="-157288">
              <a:lnSpc>
                <a:spcPct val="90000"/>
              </a:lnSpc>
              <a:defRPr sz="1100"/>
            </a:lvl4pPr>
            <a:lvl5pPr marL="896774" indent="-161982">
              <a:lnSpc>
                <a:spcPct val="90000"/>
              </a:lnSpc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31544186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3322" y="649810"/>
            <a:ext cx="7630142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38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3036" y="4344994"/>
            <a:ext cx="7630142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7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34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51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69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86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903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20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381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82223" y="2355853"/>
            <a:ext cx="8330957" cy="1384995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4800" b="0" i="1" u="none" strike="noStrike" kern="0" cap="none" spc="-104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chemeClr val="tx1">
                        <a:lumMod val="6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Arial" charset="0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532472999"/>
      </p:ext>
    </p:extLst>
  </p:cSld>
  <p:clrMapOvr>
    <a:masterClrMapping/>
  </p:clrMapOvr>
  <p:transition spd="slow">
    <p:fade/>
  </p:transition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2753" y="1896305"/>
            <a:ext cx="4457701" cy="2077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500" b="1"/>
            </a:lvl1pPr>
            <a:lvl2pPr marL="270441" indent="0">
              <a:buNone/>
              <a:defRPr sz="1200" b="1"/>
            </a:lvl2pPr>
            <a:lvl3pPr marL="540881" indent="0">
              <a:buNone/>
              <a:defRPr sz="1100" b="1"/>
            </a:lvl3pPr>
            <a:lvl4pPr marL="811322" indent="0">
              <a:buNone/>
              <a:defRPr sz="900" b="1"/>
            </a:lvl4pPr>
            <a:lvl5pPr marL="1081763" indent="0">
              <a:buNone/>
              <a:defRPr sz="900" b="1"/>
            </a:lvl5pPr>
            <a:lvl6pPr marL="1352204" indent="0">
              <a:buNone/>
              <a:defRPr sz="900" b="1"/>
            </a:lvl6pPr>
            <a:lvl7pPr marL="1622645" indent="0">
              <a:buNone/>
              <a:defRPr sz="900" b="1"/>
            </a:lvl7pPr>
            <a:lvl8pPr marL="1893084" indent="0">
              <a:buNone/>
              <a:defRPr sz="900" b="1"/>
            </a:lvl8pPr>
            <a:lvl9pPr marL="2163525" indent="0">
              <a:buNone/>
              <a:defRPr sz="9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2751" y="2174878"/>
            <a:ext cx="4457701" cy="955646"/>
          </a:xfrm>
        </p:spPr>
        <p:txBody>
          <a:bodyPr/>
          <a:lstStyle>
            <a:lvl1pPr marL="166677" indent="-166677">
              <a:defRPr sz="1400"/>
            </a:lvl1pPr>
            <a:lvl2pPr marL="332573" indent="-157288">
              <a:defRPr sz="1200"/>
            </a:lvl2pPr>
            <a:lvl3pPr marL="481254" indent="-143985">
              <a:defRPr sz="1100"/>
            </a:lvl3pPr>
            <a:lvl4pPr marL="621326" indent="-135377">
              <a:defRPr sz="1100"/>
            </a:lvl4pPr>
            <a:lvl5pPr marL="756703" indent="-122074">
              <a:defRPr sz="11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3151" y="1896305"/>
            <a:ext cx="4460104" cy="2077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500" b="1"/>
            </a:lvl1pPr>
            <a:lvl2pPr marL="270441" indent="0">
              <a:buNone/>
              <a:defRPr sz="1200" b="1"/>
            </a:lvl2pPr>
            <a:lvl3pPr marL="540881" indent="0">
              <a:buNone/>
              <a:defRPr sz="1100" b="1"/>
            </a:lvl3pPr>
            <a:lvl4pPr marL="811322" indent="0">
              <a:buNone/>
              <a:defRPr sz="900" b="1"/>
            </a:lvl4pPr>
            <a:lvl5pPr marL="1081763" indent="0">
              <a:buNone/>
              <a:defRPr sz="900" b="1"/>
            </a:lvl5pPr>
            <a:lvl6pPr marL="1352204" indent="0">
              <a:buNone/>
              <a:defRPr sz="900" b="1"/>
            </a:lvl6pPr>
            <a:lvl7pPr marL="1622645" indent="0">
              <a:buNone/>
              <a:defRPr sz="900" b="1"/>
            </a:lvl7pPr>
            <a:lvl8pPr marL="1893084" indent="0">
              <a:buNone/>
              <a:defRPr sz="900" b="1"/>
            </a:lvl8pPr>
            <a:lvl9pPr marL="2163525" indent="0">
              <a:buNone/>
              <a:defRPr sz="9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8"/>
            <a:ext cx="4461139" cy="955646"/>
          </a:xfrm>
        </p:spPr>
        <p:txBody>
          <a:bodyPr/>
          <a:lstStyle>
            <a:lvl1pPr marL="175286" indent="-175286">
              <a:defRPr sz="1400"/>
            </a:lvl1pPr>
            <a:lvl2pPr marL="337269" indent="-161982">
              <a:defRPr sz="1200"/>
            </a:lvl2pPr>
            <a:lvl3pPr marL="485949" indent="-144768">
              <a:defRPr sz="1100"/>
            </a:lvl3pPr>
            <a:lvl4pPr marL="621326" indent="-140072">
              <a:defRPr sz="1100"/>
            </a:lvl4pPr>
            <a:lvl5pPr marL="756703" indent="-130682">
              <a:defRPr sz="11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19807024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2190978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442921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987106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412750" y="1411555"/>
            <a:ext cx="9080500" cy="1244956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7204967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412750" y="1411555"/>
            <a:ext cx="9080500" cy="1244956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6" y="6238878"/>
            <a:ext cx="9906001" cy="619125"/>
          </a:xfrm>
          <a:solidFill>
            <a:srgbClr val="FFFF99"/>
          </a:solidFill>
        </p:spPr>
        <p:txBody>
          <a:bodyPr wrap="square" lIns="127325" tIns="63663" rIns="127325" bIns="63663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8660449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3322" y="649807"/>
            <a:ext cx="7630142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3036" y="4344993"/>
            <a:ext cx="7630142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70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408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11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81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352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622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93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163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82222" y="2355853"/>
            <a:ext cx="8330957" cy="1384995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4100" b="0" i="1" u="none" strike="noStrike" kern="0" cap="none" spc="-89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chemeClr val="tx1">
                        <a:lumMod val="6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Arial" charset="0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  <p:extLst>
      <p:ext uri="{BB962C8B-B14F-4D97-AF65-F5344CB8AC3E}">
        <p14:creationId xmlns="" xmlns:p14="http://schemas.microsoft.com/office/powerpoint/2010/main" val="6681315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62907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281" y="4408544"/>
            <a:ext cx="8420633" cy="484748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281" y="4187180"/>
            <a:ext cx="8420633" cy="221599"/>
          </a:xfrm>
        </p:spPr>
        <p:txBody>
          <a:bodyPr anchor="b"/>
          <a:lstStyle>
            <a:lvl1pPr marL="0" indent="0">
              <a:buNone/>
              <a:defRPr sz="1600"/>
            </a:lvl1pPr>
            <a:lvl2pPr marL="362608" indent="0">
              <a:buNone/>
              <a:defRPr sz="1600"/>
            </a:lvl2pPr>
            <a:lvl3pPr marL="725189" indent="0">
              <a:buNone/>
              <a:defRPr sz="1300"/>
            </a:lvl3pPr>
            <a:lvl4pPr marL="1087752" indent="0">
              <a:buNone/>
              <a:defRPr sz="1200"/>
            </a:lvl4pPr>
            <a:lvl5pPr marL="1450445" indent="0">
              <a:buNone/>
              <a:defRPr sz="1200"/>
            </a:lvl5pPr>
            <a:lvl6pPr marL="1813029" indent="0">
              <a:buNone/>
              <a:defRPr sz="1200"/>
            </a:lvl6pPr>
            <a:lvl7pPr marL="2175529" indent="0">
              <a:buNone/>
              <a:defRPr sz="1200"/>
            </a:lvl7pPr>
            <a:lvl8pPr marL="2538084" indent="0">
              <a:buNone/>
              <a:defRPr sz="1200"/>
            </a:lvl8pPr>
            <a:lvl9pPr marL="2900724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4617" y="6245281"/>
            <a:ext cx="2311754" cy="476121"/>
          </a:xfrm>
          <a:prstGeom prst="rect">
            <a:avLst/>
          </a:prstGeom>
          <a:ln/>
        </p:spPr>
        <p:txBody>
          <a:bodyPr lIns="91426" tIns="45713" rIns="91426" bIns="45713"/>
          <a:lstStyle>
            <a:lvl1pPr>
              <a:defRPr/>
            </a:lvl1pPr>
          </a:lstStyle>
          <a:p>
            <a:pPr defTabSz="1072866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691" y="6245281"/>
            <a:ext cx="3136622" cy="476121"/>
          </a:xfrm>
          <a:prstGeom prst="rect">
            <a:avLst/>
          </a:prstGeom>
          <a:ln/>
        </p:spPr>
        <p:txBody>
          <a:bodyPr lIns="91426" tIns="45713" rIns="91426" bIns="45713"/>
          <a:lstStyle>
            <a:lvl1pPr>
              <a:defRPr/>
            </a:lvl1pPr>
          </a:lstStyle>
          <a:p>
            <a:pPr defTabSz="10728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16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9632" y="6245281"/>
            <a:ext cx="2311754" cy="476121"/>
          </a:xfrm>
          <a:prstGeom prst="rect">
            <a:avLst/>
          </a:prstGeom>
          <a:ln/>
        </p:spPr>
        <p:txBody>
          <a:bodyPr lIns="91426" tIns="45713" rIns="91426" bIns="45713"/>
          <a:lstStyle>
            <a:lvl1pPr>
              <a:defRPr/>
            </a:lvl1pPr>
          </a:lstStyle>
          <a:p>
            <a:pPr defTabSz="1072866" fontAlgn="base">
              <a:spcBef>
                <a:spcPct val="0"/>
              </a:spcBef>
              <a:spcAft>
                <a:spcPct val="0"/>
              </a:spcAft>
              <a:defRPr/>
            </a:pPr>
            <a:fld id="{DA93C3AF-1DFA-4AA1-AB43-4D0C476C7921}" type="slidenum">
              <a:rPr lang="ru-RU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defTabSz="1072866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6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1728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3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4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8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4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0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62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2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88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8462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412750" y="1411553"/>
            <a:ext cx="9080500" cy="145578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2885811191"/>
      </p:ext>
    </p:extLst>
  </p:cSld>
  <p:clrMapOvr>
    <a:masterClrMapping/>
  </p:clrMapOvr>
  <p:transition spd="slow">
    <p:fade/>
  </p:transition>
  <p:hf sldNum="0" hd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79386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04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0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81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41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02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62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23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883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52578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71908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048" indent="0">
              <a:buNone/>
              <a:defRPr sz="2300" b="1"/>
            </a:lvl2pPr>
            <a:lvl3pPr marL="1072097" indent="0">
              <a:buNone/>
              <a:defRPr sz="2100" b="1"/>
            </a:lvl3pPr>
            <a:lvl4pPr marL="1608144" indent="0">
              <a:buNone/>
              <a:defRPr sz="1900" b="1"/>
            </a:lvl4pPr>
            <a:lvl5pPr marL="2144194" indent="0">
              <a:buNone/>
              <a:defRPr sz="1900" b="1"/>
            </a:lvl5pPr>
            <a:lvl6pPr marL="2680244" indent="0">
              <a:buNone/>
              <a:defRPr sz="1900" b="1"/>
            </a:lvl6pPr>
            <a:lvl7pPr marL="3216292" indent="0">
              <a:buNone/>
              <a:defRPr sz="1900" b="1"/>
            </a:lvl7pPr>
            <a:lvl8pPr marL="3752340" indent="0">
              <a:buNone/>
              <a:defRPr sz="1900" b="1"/>
            </a:lvl8pPr>
            <a:lvl9pPr marL="4288393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048" indent="0">
              <a:buNone/>
              <a:defRPr sz="2300" b="1"/>
            </a:lvl2pPr>
            <a:lvl3pPr marL="1072097" indent="0">
              <a:buNone/>
              <a:defRPr sz="2100" b="1"/>
            </a:lvl3pPr>
            <a:lvl4pPr marL="1608144" indent="0">
              <a:buNone/>
              <a:defRPr sz="1900" b="1"/>
            </a:lvl4pPr>
            <a:lvl5pPr marL="2144194" indent="0">
              <a:buNone/>
              <a:defRPr sz="1900" b="1"/>
            </a:lvl5pPr>
            <a:lvl6pPr marL="2680244" indent="0">
              <a:buNone/>
              <a:defRPr sz="1900" b="1"/>
            </a:lvl6pPr>
            <a:lvl7pPr marL="3216292" indent="0">
              <a:buNone/>
              <a:defRPr sz="1900" b="1"/>
            </a:lvl7pPr>
            <a:lvl8pPr marL="3752340" indent="0">
              <a:buNone/>
              <a:defRPr sz="1900" b="1"/>
            </a:lvl8pPr>
            <a:lvl9pPr marL="4288393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04342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33196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33939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6" y="273049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61"/>
            <a:ext cx="5537729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6" y="1435111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048" indent="0">
              <a:buNone/>
              <a:defRPr sz="1400"/>
            </a:lvl2pPr>
            <a:lvl3pPr marL="1072097" indent="0">
              <a:buNone/>
              <a:defRPr sz="1200"/>
            </a:lvl3pPr>
            <a:lvl4pPr marL="1608144" indent="0">
              <a:buNone/>
              <a:defRPr sz="1100"/>
            </a:lvl4pPr>
            <a:lvl5pPr marL="2144194" indent="0">
              <a:buNone/>
              <a:defRPr sz="1100"/>
            </a:lvl5pPr>
            <a:lvl6pPr marL="2680244" indent="0">
              <a:buNone/>
              <a:defRPr sz="1100"/>
            </a:lvl6pPr>
            <a:lvl7pPr marL="3216292" indent="0">
              <a:buNone/>
              <a:defRPr sz="1100"/>
            </a:lvl7pPr>
            <a:lvl8pPr marL="3752340" indent="0">
              <a:buNone/>
              <a:defRPr sz="1100"/>
            </a:lvl8pPr>
            <a:lvl9pPr marL="4288393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55142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9" y="4800605"/>
            <a:ext cx="5943600" cy="56673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9" y="612775"/>
            <a:ext cx="5943600" cy="4114800"/>
          </a:xfrm>
        </p:spPr>
        <p:txBody>
          <a:bodyPr/>
          <a:lstStyle>
            <a:lvl1pPr marL="0" indent="0">
              <a:buNone/>
              <a:defRPr sz="3800"/>
            </a:lvl1pPr>
            <a:lvl2pPr marL="536048" indent="0">
              <a:buNone/>
              <a:defRPr sz="3300"/>
            </a:lvl2pPr>
            <a:lvl3pPr marL="1072097" indent="0">
              <a:buNone/>
              <a:defRPr sz="2800"/>
            </a:lvl3pPr>
            <a:lvl4pPr marL="1608144" indent="0">
              <a:buNone/>
              <a:defRPr sz="2300"/>
            </a:lvl4pPr>
            <a:lvl5pPr marL="2144194" indent="0">
              <a:buNone/>
              <a:defRPr sz="2300"/>
            </a:lvl5pPr>
            <a:lvl6pPr marL="2680244" indent="0">
              <a:buNone/>
              <a:defRPr sz="2300"/>
            </a:lvl6pPr>
            <a:lvl7pPr marL="3216292" indent="0">
              <a:buNone/>
              <a:defRPr sz="2300"/>
            </a:lvl7pPr>
            <a:lvl8pPr marL="3752340" indent="0">
              <a:buNone/>
              <a:defRPr sz="2300"/>
            </a:lvl8pPr>
            <a:lvl9pPr marL="4288393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9" y="5367347"/>
            <a:ext cx="59436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36048" indent="0">
              <a:buNone/>
              <a:defRPr sz="1400"/>
            </a:lvl2pPr>
            <a:lvl3pPr marL="1072097" indent="0">
              <a:buNone/>
              <a:defRPr sz="1200"/>
            </a:lvl3pPr>
            <a:lvl4pPr marL="1608144" indent="0">
              <a:buNone/>
              <a:defRPr sz="1100"/>
            </a:lvl4pPr>
            <a:lvl5pPr marL="2144194" indent="0">
              <a:buNone/>
              <a:defRPr sz="1100"/>
            </a:lvl5pPr>
            <a:lvl6pPr marL="2680244" indent="0">
              <a:buNone/>
              <a:defRPr sz="1100"/>
            </a:lvl6pPr>
            <a:lvl7pPr marL="3216292" indent="0">
              <a:buNone/>
              <a:defRPr sz="1100"/>
            </a:lvl7pPr>
            <a:lvl8pPr marL="3752340" indent="0">
              <a:buNone/>
              <a:defRPr sz="1100"/>
            </a:lvl8pPr>
            <a:lvl9pPr marL="4288393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47398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8627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0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1735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750" y="1412877"/>
            <a:ext cx="9080500" cy="145578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1963686310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12754" y="1411560"/>
            <a:ext cx="4457701" cy="1224951"/>
          </a:xfrm>
        </p:spPr>
        <p:txBody>
          <a:bodyPr/>
          <a:lstStyle>
            <a:lvl1pPr marL="235934" indent="-235934">
              <a:lnSpc>
                <a:spcPct val="90000"/>
              </a:lnSpc>
              <a:defRPr sz="2000"/>
            </a:lvl1pPr>
            <a:lvl2pPr marL="467277" indent="-225836">
              <a:lnSpc>
                <a:spcPct val="90000"/>
              </a:lnSpc>
              <a:defRPr sz="1600"/>
            </a:lvl2pPr>
            <a:lvl3pPr marL="661902" indent="-200130">
              <a:lnSpc>
                <a:spcPct val="90000"/>
              </a:lnSpc>
              <a:defRPr sz="1400"/>
            </a:lvl3pPr>
            <a:lvl4pPr marL="851935" indent="-190034">
              <a:lnSpc>
                <a:spcPct val="90000"/>
              </a:lnSpc>
              <a:defRPr sz="1300"/>
            </a:lvl4pPr>
            <a:lvl5pPr marL="1052065" indent="-194622">
              <a:lnSpc>
                <a:spcPct val="90000"/>
              </a:lnSpc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5" y="1411560"/>
            <a:ext cx="4457701" cy="1224951"/>
          </a:xfrm>
        </p:spPr>
        <p:txBody>
          <a:bodyPr/>
          <a:lstStyle>
            <a:lvl1pPr marL="241444" indent="-241444">
              <a:lnSpc>
                <a:spcPct val="90000"/>
              </a:lnSpc>
              <a:defRPr sz="2000"/>
            </a:lvl1pPr>
            <a:lvl2pPr marL="467277" indent="-235934">
              <a:lnSpc>
                <a:spcPct val="90000"/>
              </a:lnSpc>
              <a:defRPr sz="1600"/>
            </a:lvl2pPr>
            <a:lvl3pPr marL="667411" indent="-210230">
              <a:lnSpc>
                <a:spcPct val="90000"/>
              </a:lnSpc>
              <a:defRPr sz="1400"/>
            </a:lvl3pPr>
            <a:lvl4pPr marL="851935" indent="-184525">
              <a:lnSpc>
                <a:spcPct val="90000"/>
              </a:lnSpc>
              <a:defRPr sz="1300"/>
            </a:lvl4pPr>
            <a:lvl5pPr marL="1052065" indent="-190034">
              <a:lnSpc>
                <a:spcPct val="90000"/>
              </a:lnSpc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2086999755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2754" y="1854758"/>
            <a:ext cx="4457701" cy="24929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800" b="1"/>
            </a:lvl1pPr>
            <a:lvl2pPr marL="317272" indent="0">
              <a:buNone/>
              <a:defRPr sz="1400" b="1"/>
            </a:lvl2pPr>
            <a:lvl3pPr marL="634543" indent="0">
              <a:buNone/>
              <a:defRPr sz="1300" b="1"/>
            </a:lvl3pPr>
            <a:lvl4pPr marL="951816" indent="0">
              <a:buNone/>
              <a:defRPr sz="1100" b="1"/>
            </a:lvl4pPr>
            <a:lvl5pPr marL="1269088" indent="0">
              <a:buNone/>
              <a:defRPr sz="1100" b="1"/>
            </a:lvl5pPr>
            <a:lvl6pPr marL="1586360" indent="0">
              <a:buNone/>
              <a:defRPr sz="1100" b="1"/>
            </a:lvl6pPr>
            <a:lvl7pPr marL="1903631" indent="0">
              <a:buNone/>
              <a:defRPr sz="1100" b="1"/>
            </a:lvl7pPr>
            <a:lvl8pPr marL="2220904" indent="0">
              <a:buNone/>
              <a:defRPr sz="1100" b="1"/>
            </a:lvl8pPr>
            <a:lvl9pPr marL="2538176" indent="0">
              <a:buNone/>
              <a:defRPr sz="1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2752" y="2174879"/>
            <a:ext cx="4457701" cy="1084912"/>
          </a:xfrm>
        </p:spPr>
        <p:txBody>
          <a:bodyPr/>
          <a:lstStyle>
            <a:lvl1pPr marL="195540" indent="-195540">
              <a:defRPr sz="1600"/>
            </a:lvl1pPr>
            <a:lvl2pPr marL="390163" indent="-184525">
              <a:defRPr sz="1400"/>
            </a:lvl2pPr>
            <a:lvl3pPr marL="564591" indent="-168916">
              <a:defRPr sz="1300"/>
            </a:lvl3pPr>
            <a:lvl4pPr marL="728918" indent="-158819">
              <a:defRPr sz="1200"/>
            </a:lvl4pPr>
            <a:lvl5pPr marL="887739" indent="-143213">
              <a:defRPr sz="12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3153" y="1854758"/>
            <a:ext cx="4460104" cy="24929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800" b="1"/>
            </a:lvl1pPr>
            <a:lvl2pPr marL="317272" indent="0">
              <a:buNone/>
              <a:defRPr sz="1400" b="1"/>
            </a:lvl2pPr>
            <a:lvl3pPr marL="634543" indent="0">
              <a:buNone/>
              <a:defRPr sz="1300" b="1"/>
            </a:lvl3pPr>
            <a:lvl4pPr marL="951816" indent="0">
              <a:buNone/>
              <a:defRPr sz="1100" b="1"/>
            </a:lvl4pPr>
            <a:lvl5pPr marL="1269088" indent="0">
              <a:buNone/>
              <a:defRPr sz="1100" b="1"/>
            </a:lvl5pPr>
            <a:lvl6pPr marL="1586360" indent="0">
              <a:buNone/>
              <a:defRPr sz="1100" b="1"/>
            </a:lvl6pPr>
            <a:lvl7pPr marL="1903631" indent="0">
              <a:buNone/>
              <a:defRPr sz="1100" b="1"/>
            </a:lvl7pPr>
            <a:lvl8pPr marL="2220904" indent="0">
              <a:buNone/>
              <a:defRPr sz="1100" b="1"/>
            </a:lvl8pPr>
            <a:lvl9pPr marL="2538176" indent="0">
              <a:buNone/>
              <a:defRPr sz="1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9"/>
            <a:ext cx="4461139" cy="1084912"/>
          </a:xfrm>
        </p:spPr>
        <p:txBody>
          <a:bodyPr/>
          <a:lstStyle>
            <a:lvl1pPr marL="205640" indent="-205640">
              <a:defRPr sz="1600"/>
            </a:lvl1pPr>
            <a:lvl2pPr marL="395672" indent="-190034">
              <a:defRPr sz="1400"/>
            </a:lvl2pPr>
            <a:lvl3pPr marL="570098" indent="-169835">
              <a:defRPr sz="1300"/>
            </a:lvl3pPr>
            <a:lvl4pPr marL="728918" indent="-164328">
              <a:defRPr sz="1200"/>
            </a:lvl4pPr>
            <a:lvl5pPr marL="887739" indent="-153312">
              <a:defRPr sz="12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1202814406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3565608622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521849791"/>
      </p:ext>
    </p:extLst>
  </p:cSld>
  <p:clrMapOvr>
    <a:masterClrMapping/>
  </p:clrMapOvr>
  <p:transition spd="slow">
    <p:fade/>
  </p:transition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07301300"/>
      </p:ext>
    </p:extLst>
  </p:cSld>
  <p:clrMapOvr>
    <a:masterClrMapping/>
  </p:clrMapOvr>
  <p:transition spd="slow">
    <p:fade/>
  </p:transition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750" y="230188"/>
            <a:ext cx="9080500" cy="45704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8195" name="Текст 2"/>
          <p:cNvSpPr>
            <a:spLocks noGrp="1"/>
          </p:cNvSpPr>
          <p:nvPr>
            <p:ph type="body" idx="1"/>
          </p:nvPr>
        </p:nvSpPr>
        <p:spPr bwMode="auto">
          <a:xfrm>
            <a:off x="412750" y="1412877"/>
            <a:ext cx="9080500" cy="145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29824711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 spd="slow"/>
  <p:txStyles>
    <p:titleStyle>
      <a:lvl1pPr algn="l" defTabSz="633146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3300" kern="1200" spc="-104" dirty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633146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Arial" pitchFamily="34" charset="0"/>
        </a:defRPr>
      </a:lvl2pPr>
      <a:lvl3pPr algn="l" defTabSz="633146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Arial" pitchFamily="34" charset="0"/>
        </a:defRPr>
      </a:lvl3pPr>
      <a:lvl4pPr algn="l" defTabSz="633146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Arial" pitchFamily="34" charset="0"/>
        </a:defRPr>
      </a:lvl4pPr>
      <a:lvl5pPr algn="l" defTabSz="633146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Arial" pitchFamily="34" charset="0"/>
        </a:defRPr>
      </a:lvl5pPr>
      <a:lvl6pPr marL="536311" algn="l" defTabSz="633146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Arial" pitchFamily="34" charset="0"/>
        </a:defRPr>
      </a:lvl6pPr>
      <a:lvl7pPr marL="1072621" algn="l" defTabSz="633146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Arial" pitchFamily="34" charset="0"/>
        </a:defRPr>
      </a:lvl7pPr>
      <a:lvl8pPr marL="1608932" algn="l" defTabSz="633146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Arial" pitchFamily="34" charset="0"/>
        </a:defRPr>
      </a:lvl8pPr>
      <a:lvl9pPr marL="2145243" algn="l" defTabSz="633146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Arial" pitchFamily="34" charset="0"/>
        </a:defRPr>
      </a:lvl9pPr>
    </p:titleStyle>
    <p:bodyStyle>
      <a:lvl1pPr marL="273743" indent="-273743" algn="l" defTabSz="633146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3146" indent="-273743" algn="l" defTabSz="633146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8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73368" indent="-238361" algn="l" defTabSz="633146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8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13590" indent="-238361" algn="l" defTabSz="633146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8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46364" indent="-232773" algn="l" defTabSz="633146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8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44996" indent="-158636" algn="l" defTabSz="634543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2268" indent="-158636" algn="l" defTabSz="634543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79539" indent="-158636" algn="l" defTabSz="634543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696812" indent="-158636" algn="l" defTabSz="634543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17272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34543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51816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69088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586360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03631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20904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38176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750" y="230189"/>
            <a:ext cx="9080500" cy="3877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2750" y="1412878"/>
            <a:ext cx="9080500" cy="1244956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266618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hf sldNum="0" hdr="0" dt="0"/>
  <p:txStyles>
    <p:titleStyle>
      <a:lvl1pPr algn="l" defTabSz="540881" rtl="0" eaLnBrk="1" latinLnBrk="0" hangingPunct="1">
        <a:lnSpc>
          <a:spcPct val="90000"/>
        </a:lnSpc>
        <a:spcBef>
          <a:spcPct val="0"/>
        </a:spcBef>
        <a:buNone/>
        <a:defRPr lang="en-US" sz="2800" b="0" kern="1200" cap="none" spc="-89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234767" indent="-234767" algn="l" defTabSz="540881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540903" indent="-234767" algn="l" defTabSz="540881" rtl="0" eaLnBrk="1" latinLnBrk="0" hangingPunct="1">
        <a:lnSpc>
          <a:spcPct val="90000"/>
        </a:lnSpc>
        <a:spcBef>
          <a:spcPct val="20000"/>
        </a:spcBef>
        <a:buFontTx/>
        <a:buBlip>
          <a:blip r:embed="rId18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44681" indent="-203778" algn="l" defTabSz="540881" rtl="0" eaLnBrk="1" latinLnBrk="0" hangingPunct="1">
        <a:lnSpc>
          <a:spcPct val="90000"/>
        </a:lnSpc>
        <a:spcBef>
          <a:spcPct val="20000"/>
        </a:spcBef>
        <a:buFontTx/>
        <a:buBlip>
          <a:blip r:embed="rId18"/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949398" indent="-204716" algn="l" defTabSz="540881" rtl="0" eaLnBrk="1" latinLnBrk="0" hangingPunct="1">
        <a:lnSpc>
          <a:spcPct val="90000"/>
        </a:lnSpc>
        <a:spcBef>
          <a:spcPct val="20000"/>
        </a:spcBef>
        <a:buFontTx/>
        <a:buBlip>
          <a:blip r:embed="rId18"/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8480" indent="-199082" algn="l" defTabSz="540881" rtl="0" eaLnBrk="1" latinLnBrk="0" hangingPunct="1">
        <a:lnSpc>
          <a:spcPct val="90000"/>
        </a:lnSpc>
        <a:spcBef>
          <a:spcPct val="20000"/>
        </a:spcBef>
        <a:buFontTx/>
        <a:buBlip>
          <a:blip r:embed="rId18"/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487424" indent="-135220" algn="l" defTabSz="540881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757865" indent="-135220" algn="l" defTabSz="540881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028305" indent="-135220" algn="l" defTabSz="540881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298747" indent="-135220" algn="l" defTabSz="540881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70441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40881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11322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081763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352204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22645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893084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63525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7"/>
            <a:ext cx="8915400" cy="1143000"/>
          </a:xfrm>
          <a:prstGeom prst="rect">
            <a:avLst/>
          </a:prstGeom>
        </p:spPr>
        <p:txBody>
          <a:bodyPr vert="horz" lIns="107210" tIns="53603" rIns="107210" bIns="5360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107210" tIns="53603" rIns="107210" bIns="5360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4" y="6356352"/>
            <a:ext cx="31369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7412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ctr" defTabSz="1072097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2036" indent="-402036" algn="l" defTabSz="1072097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077" indent="-335029" algn="l" defTabSz="1072097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0121" indent="-268024" algn="l" defTabSz="1072097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6170" indent="-268024" algn="l" defTabSz="1072097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2220" indent="-268024" algn="l" defTabSz="1072097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8268" indent="-268024" algn="l" defTabSz="107209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4316" indent="-268024" algn="l" defTabSz="107209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0365" indent="-268024" algn="l" defTabSz="107209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6416" indent="-268024" algn="l" defTabSz="107209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048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097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8144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4194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0244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6292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2340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88393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4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773437"/>
            <a:ext cx="9906000" cy="1682530"/>
          </a:xfrm>
          <a:prstGeom prst="rect">
            <a:avLst/>
          </a:prstGeom>
        </p:spPr>
        <p:txBody>
          <a:bodyPr wrap="square" lIns="107210" tIns="53603" rIns="107210" bIns="53603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ПАСПОРТ </a:t>
            </a:r>
            <a:endParaRPr lang="ru-RU" sz="3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3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Единой </a:t>
            </a:r>
            <a:r>
              <a:rPr lang="ru-RU" altLang="ru-RU" sz="3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дежурно-диспетчерской службы</a:t>
            </a:r>
          </a:p>
          <a:p>
            <a:pPr algn="ctr"/>
            <a:r>
              <a:rPr lang="ru-RU" altLang="ru-RU" sz="3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города Новый Уренгой</a:t>
            </a:r>
            <a:r>
              <a:rPr lang="ru-RU" altLang="ru-RU" sz="33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altLang="ru-RU" sz="33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14" descr="Новый Уренгой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323" y="324930"/>
            <a:ext cx="1795833" cy="210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1" descr="флаг МЧС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979"/>
            <a:ext cx="3651021" cy="2385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028792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ОРГАНИЗАЦИЯ МЕЖВЕДОМСТВЕННОГО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ВЗАИМОДЕЙСТВИЯ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04045551"/>
              </p:ext>
            </p:extLst>
          </p:nvPr>
        </p:nvGraphicFramePr>
        <p:xfrm>
          <a:off x="95201" y="979259"/>
          <a:ext cx="9687049" cy="2155553"/>
        </p:xfrm>
        <a:graphic>
          <a:graphicData uri="http://schemas.openxmlformats.org/drawingml/2006/table">
            <a:tbl>
              <a:tblPr/>
              <a:tblGrid>
                <a:gridCol w="1830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64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64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68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204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20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56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360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9360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1355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ФОИВ и другие ведомства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Структурное подразделение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Орган повседневного управления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Конференцсвязь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нормативной базы взаимодействия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Состояние информационно-технического взаимодействия 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ВКС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аудио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Соглашения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Регламенты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Алгоритм (инструкции)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информационных систем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Доступ ЕДДС к информационным системам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2033">
                <a:tc gridSpan="11"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СОСТАВ ТЕРРИТОРИАЛЬНЫХ ПОДРАЗДЕЛЕНИЙ ФОИВ НЕ ВХОДЯЩИХ В РСЧС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55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ФСБ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ФСБ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-</a:t>
                      </a:r>
                      <a:endParaRPr lang="ru-RU" sz="700" b="0" i="0" u="none" strike="noStrike" kern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55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Прокуратура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Прокуратура г. Новый Уренгой</a:t>
                      </a:r>
                    </a:p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-</a:t>
                      </a:r>
                      <a:endParaRPr lang="ru-RU" sz="700" b="0" i="0" u="none" strike="noStrike" kern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54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Следственный</a:t>
                      </a:r>
                      <a:r>
                        <a:rPr lang="ru-RU" sz="9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комитет</a:t>
                      </a:r>
                      <a:endParaRPr lang="ru-RU" sz="900" b="1" i="0" u="none" strike="noStrike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Следственный</a:t>
                      </a:r>
                      <a:r>
                        <a:rPr lang="ru-RU" sz="9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комитет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-</a:t>
                      </a:r>
                      <a:endParaRPr lang="ru-RU" sz="700" b="0" i="0" u="none" strike="noStrike" kern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35547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l" fontAlgn="ctr"/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dirty="0">
                        <a:solidFill>
                          <a:srgbClr val="FF0000"/>
                        </a:solidFill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solidFill>
                          <a:srgbClr val="FF0000"/>
                        </a:solidFill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0" i="0" u="none" strike="noStrike" kern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297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Итого ФОИВ вне РСЧС — </a:t>
                      </a: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оперативный </a:t>
                      </a:r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дежурный </a:t>
                      </a: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– 3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153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ОРГАНИЗАЦИЯ МЕЖВЕДОМСТВЕННОГО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ВЗАИМОДЕЙСТВИЯ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09093608"/>
              </p:ext>
            </p:extLst>
          </p:nvPr>
        </p:nvGraphicFramePr>
        <p:xfrm>
          <a:off x="95201" y="836712"/>
          <a:ext cx="9538318" cy="6089792"/>
        </p:xfrm>
        <a:graphic>
          <a:graphicData uri="http://schemas.openxmlformats.org/drawingml/2006/table">
            <a:tbl>
              <a:tblPr/>
              <a:tblGrid>
                <a:gridCol w="1801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369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369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9252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6081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254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0894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089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4439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2162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921629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23792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Наименование организации</a:t>
                      </a:r>
                      <a:endParaRPr lang="ru-RU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Структурное подразделение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Орган повседневного управления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Конференцсвязь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нормативной базы взаимодействия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Состояние информационно-технического взаимодействия 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ВКС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аудио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Соглашения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Регламенты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Алгоритм (инструкции)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информационных систем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Доступ ЕДДС к информационным системам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742">
                <a:tc gridSpan="11"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СОСТАВ ДЕЖУРНО-ДИСПЕТЧЕРСКИХ</a:t>
                      </a:r>
                      <a:r>
                        <a:rPr lang="ru-RU" sz="105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СЛУЖБ Ф и ТП РСЧС, ОРГАНИЗАЦИЙ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76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 ПСО ФПС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ГПС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ГУ МЧС России по ЯНАО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3 ПСО ФПС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ГПС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ГУ МЧС России по ЯНАО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604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ФКУ «4 ОФПС ГПС по Ямало-Ненецкому автономному округу (договорной)»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ФКУ 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4ОФПС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ГПС по Ямало-Ненецкому автономному округу (договорной)»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27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ОМВД ЯНАО в г.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Новый Уренгой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ОМВД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ЯНАО в г.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Новый Уренгой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27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4.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ГБУЗ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ЯНАО</a:t>
                      </a:r>
                      <a:r>
                        <a:rPr lang="ru-RU" sz="900" baseline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Новоуренгойская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ЦГБ»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ГБУЗ ЯНАО</a:t>
                      </a:r>
                      <a:r>
                        <a:rPr lang="ru-RU" sz="900" baseline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Новоуренгойская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ЦГБ»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27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5.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ГБУЗ ЯНАО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Новоуренгойская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ССМП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ГБУЗ ЯНАО</a:t>
                      </a:r>
                      <a:r>
                        <a:rPr lang="ru-RU" sz="900" baseline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Новоуренгойская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ССМП»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27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6.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ГБУЗ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ЯНАО</a:t>
                      </a:r>
                      <a:r>
                        <a:rPr lang="ru-RU" sz="900" baseline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Новоуренгойский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ПНД»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ГБУЗ ЯНАО</a:t>
                      </a:r>
                      <a:r>
                        <a:rPr lang="ru-RU" sz="900" baseline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Новоуренгойский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ПНД»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67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7.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Филиал ОАО 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Тюменьэнерго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Филиал ОАО 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Тюменьэнерго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7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8.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Уренгойская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ГРЭС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Уренгойская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ГРЭС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67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9.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Авиометеорологическая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станция 1 разряд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Авиометеорологическая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станция 1 разряд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881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10.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Уренгойгорводоканал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ОАО 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Уренгойгорводоканал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055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11.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Уренгойдорстрой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57785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11760" algn="l"/>
                          <a:tab pos="308610" algn="l"/>
                        </a:tabLst>
                        <a:defRPr/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ОАО 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Уренгойдорстрой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</a:p>
                    <a:p>
                      <a:pPr marR="5778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055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12.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Филиал ФГУЗ «Центр гигиены и эпидемиологии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 ЯНАО в г. Новый Уренгой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57785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11760" algn="l"/>
                          <a:tab pos="308610" algn="l"/>
                        </a:tabLst>
                        <a:defRPr/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Филиал ФГУЗ «Центр гигиены и эпидемиологии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 ЯНАО в г. Новый Уренгой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67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13.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ООО 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НижегородТрансГаз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57785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11760" algn="l"/>
                          <a:tab pos="308610" algn="l"/>
                        </a:tabLst>
                        <a:defRPr/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ООО 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НижегородТрансГаз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67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14.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ЗАО «Универсальный альянс»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ЗАО «Универсальный альянс»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  <a:p>
                      <a:pPr algn="ctr" fontAlgn="t"/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67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15.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«Уренгойтеплогенерация-1»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ОАО «Уренгойтеплогенерация-1»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6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271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ОРГАНИЗАЦИЯ МЕЖВЕДОМСТВЕННОГО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ВЗАИМОДЕЙСТВИЯ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79150613"/>
              </p:ext>
            </p:extLst>
          </p:nvPr>
        </p:nvGraphicFramePr>
        <p:xfrm>
          <a:off x="95201" y="836712"/>
          <a:ext cx="9538318" cy="5376302"/>
        </p:xfrm>
        <a:graphic>
          <a:graphicData uri="http://schemas.openxmlformats.org/drawingml/2006/table">
            <a:tbl>
              <a:tblPr/>
              <a:tblGrid>
                <a:gridCol w="1801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369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369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9252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6081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254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0894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089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4439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2162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921629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22476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Наименование организации</a:t>
                      </a:r>
                      <a:endParaRPr lang="ru-RU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Структурное подразделение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Орган повседневного управления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Конференцсвязь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нормативной базы взаимодействия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Состояние информационно-технического взаимодействия 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63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ВКС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аудио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Соглашения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Регламенты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Алгоритм (инструкции)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информационных систем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Доступ ЕДДС к информационным системам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8072">
                <a:tc gridSpan="11"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СОСТАВ ДЕЖУРНО-ДИСПЕТЧЕРСКИХ</a:t>
                      </a:r>
                      <a:r>
                        <a:rPr lang="ru-RU" sz="105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СЛУЖБ Ф и ТП РСЧС, ОРГАНИЗАЦИЙ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06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16.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МУП ЖКХ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Лимбей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МУП ЖКХ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Лимбей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49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17.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Уренгойгидромеханизация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Уренгойгидромеханизация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48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18.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Уренгойлифт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Уренгойлифт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48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19.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«Передвижная энергетика»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ОАО «Передвижная энергетика»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555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20.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Роспан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Интернешнл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Роспан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Интернешнл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  <a:p>
                      <a:pPr algn="ctr"/>
                      <a:endParaRPr lang="ru-RU" sz="900" dirty="0"/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172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21.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b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«ИНТЕР 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РАО-Электрогенерация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  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ОАО «ИНТЕР 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РАО-Электрогенерация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  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  <a:p>
                      <a:pPr algn="ctr"/>
                      <a:endParaRPr lang="ru-RU" sz="900" dirty="0"/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172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22.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Севернефть-Уренгой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ООО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Севернефть-Уренгой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172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23.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Ямальская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железнодорожная компания»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Ямальская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железнодорожная компания»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172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24.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Уренгойская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Транспортная Компания»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ООО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Уренгойская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Транспортная Компания»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172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25.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Уренгойжилсервис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Уренгойжилсервис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172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26.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</a:t>
                      </a:r>
                      <a:r>
                        <a:rPr lang="ru-RU" sz="900" b="0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</a:t>
                      </a:r>
                      <a:r>
                        <a:rPr lang="ru-RU" sz="900" b="0" baseline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Сибнефтепровод</a:t>
                      </a:r>
                      <a:r>
                        <a:rPr lang="ru-RU" sz="900" b="0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ОАО</a:t>
                      </a:r>
                      <a:r>
                        <a:rPr lang="ru-RU" sz="900" b="0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</a:t>
                      </a:r>
                      <a:r>
                        <a:rPr lang="ru-RU" sz="900" b="0" baseline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Сибнефтепровод</a:t>
                      </a:r>
                      <a:r>
                        <a:rPr lang="ru-RU" sz="900" b="0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172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27.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Ростелеком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Ростелеком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6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520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ОРГАНИЗАЦИЯ МЕЖВЕДОМСТВЕННОГО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ВЗАИМОДЕЙСТВИЯ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79150613"/>
              </p:ext>
            </p:extLst>
          </p:nvPr>
        </p:nvGraphicFramePr>
        <p:xfrm>
          <a:off x="95201" y="836712"/>
          <a:ext cx="9538318" cy="5735561"/>
        </p:xfrm>
        <a:graphic>
          <a:graphicData uri="http://schemas.openxmlformats.org/drawingml/2006/table">
            <a:tbl>
              <a:tblPr/>
              <a:tblGrid>
                <a:gridCol w="1801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369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369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9252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6081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254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0894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089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4439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2162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921629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2620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Наименование организации</a:t>
                      </a:r>
                      <a:endParaRPr lang="ru-RU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Структурное подразделение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Орган повседневного управления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Конференцсвязь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нормативной базы взаимодействия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Состояние информационно-технического взаимодействия 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2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ВКС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аудио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Соглашения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Регламенты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Алгоритм (инструкции)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информационных систем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Доступ ЕДДС к информационным системам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2657">
                <a:tc gridSpan="11"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СОСТАВ ДЕЖУРНО-ДИСПЕТЧЕРСКИХ</a:t>
                      </a:r>
                      <a:r>
                        <a:rPr lang="ru-RU" sz="105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СЛУЖБ Ф и ТП РСЧС, ОРГАНИЗАЦИЙ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5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28.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«Мостострой-11»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«Мостострой-11»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48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29.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Уренгогорэлектросеть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Уренгогорэлектросеть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05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30.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ТелеМИГ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ТелеМИГ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05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31.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МУП «УГХ»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МУП «УГХ»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413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32.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Газпромтранс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Газпромтранс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  <a:p>
                      <a:pPr algn="ctr"/>
                      <a:endParaRPr lang="ru-RU" sz="900" dirty="0"/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413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33.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ГУП ЯНАО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Ямалавтодор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  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ГУП ЯНАО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Ямалавтодор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  <a:p>
                      <a:pPr algn="ctr"/>
                      <a:endParaRPr lang="ru-RU" sz="900" dirty="0"/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048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34.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Электрогаз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ДОАО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Электрогаз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384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35.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Центрэнергогаз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ДОАО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Центрэнергогаз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384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36.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ООО  ПФ«ВИС»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ООО  ПФ«ВИС»</a:t>
                      </a:r>
                    </a:p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5048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37.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Уренгоймонтажспецстрой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ООО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Уренгоймонтажспецстрой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384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38.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Филиал Банка ГПБ в г. Новый Уренгой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Филиал Банка ГПБ в г. Новый Уренгой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384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39.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ПриполярБурСервис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ДДСООО «</a:t>
                      </a:r>
                      <a:r>
                        <a:rPr lang="ru-RU" sz="900" b="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ПриполярБурСервис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6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520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ОРГАНИЗАЦИЯ МЕЖВЕДОМСТВЕННОГО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ВЗАИМОДЕЙСТВИЯ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79150613"/>
              </p:ext>
            </p:extLst>
          </p:nvPr>
        </p:nvGraphicFramePr>
        <p:xfrm>
          <a:off x="95201" y="836712"/>
          <a:ext cx="9538318" cy="1819725"/>
        </p:xfrm>
        <a:graphic>
          <a:graphicData uri="http://schemas.openxmlformats.org/drawingml/2006/table">
            <a:tbl>
              <a:tblPr/>
              <a:tblGrid>
                <a:gridCol w="1801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369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369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9252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6081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254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0894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089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4439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2162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921629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22476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Наименование организации</a:t>
                      </a:r>
                      <a:endParaRPr lang="ru-RU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Структурное подразделение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Орган повседневного управления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Конференцсвязь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нормативной базы взаимодействия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Состояние информационно-технического взаимодействия 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63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ВКС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аудио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Соглашения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Регламенты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Алгоритм (инструкции)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информационных систем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Доступ ЕДДС к информационным системам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8072">
                <a:tc gridSpan="11"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СОСТАВ ДЕЖУРНО-ДИСПЕТЧЕРСКИХ</a:t>
                      </a:r>
                      <a:r>
                        <a:rPr lang="ru-RU" sz="105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СЛУЖБ Ф и ТП РСЧС, ОРГАНИЗАЦИЙ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06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40.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ПАО «Федеральная Сетевая компания Единой энергетической системы»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ПАО «Федеральная Сетевая компания Единой энергетической системы»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850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Итого </a:t>
                      </a: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ДДС — 40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40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общее количество </a:t>
                      </a:r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 </a:t>
                      </a: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40,</a:t>
                      </a:r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  </a:t>
                      </a:r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оперативный дежурный </a:t>
                      </a: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– 40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40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7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520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152" tIns="53576" rIns="107152" bIns="53576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206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СВЕДЕНИЯ ОБ ИНФОРМАЦИОННЫХ СИСТЕМАХ И РЕСУРСАХ ЕДДС г.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00758406"/>
              </p:ext>
            </p:extLst>
          </p:nvPr>
        </p:nvGraphicFramePr>
        <p:xfrm>
          <a:off x="66474" y="908723"/>
          <a:ext cx="9792025" cy="3829050"/>
        </p:xfrm>
        <a:graphic>
          <a:graphicData uri="http://schemas.openxmlformats.org/drawingml/2006/table">
            <a:tbl>
              <a:tblPr firstRow="1" bandRow="1"/>
              <a:tblGrid>
                <a:gridCol w="2160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68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8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68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68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68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368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368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228725"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Название информационной системы (информационного ресурса, СПО)</a:t>
                      </a:r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Принадлежность (ФОИВ, ОИВ, ОМСУ, ГУ МЧС России, организации, открытый ресурс; контактные данные)</a:t>
                      </a:r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Возможности ИС (ИР) </a:t>
                      </a:r>
                    </a:p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(Какие данные можно получить, функционал; под какой вид ЧС используется)</a:t>
                      </a:r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Ф.И.О. должностного лица, ответственного за применение ИС в ЕДДС (должность, телефон, электронная почта интернет)</a:t>
                      </a:r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АРМ ЕДДС, использующее ИС</a:t>
                      </a:r>
                    </a:p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(название АРМ, телефон)</a:t>
                      </a:r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Наличие доступа в ЕДДС (Адрес в сети Интернет/Интранет, выделенный канал, удаленный доступ, СПО, просмотр через ВКС; авторизация - логин/пароль)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Примечание</a:t>
                      </a:r>
                    </a:p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(текущее состояние, перспективы развития, возможность обмена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данными </a:t>
                      </a:r>
                    </a:p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 ГУ МЧС России)</a:t>
                      </a:r>
                      <a:endParaRPr lang="ru-RU" sz="1000" b="1" i="0" u="none" strike="noStrike" kern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00325"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База данных электронного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документооборота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Lotus Notes 8.5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Региональная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межведомственная система электронного документооборота ЯНАО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Предназначена для электронного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документооборота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  <a:p>
                      <a:pPr algn="ctr" fontAlgn="b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Используется под все виды ЧС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Данилюк Анастасия Федоровна - заместитель начальника ЕДДС</a:t>
                      </a:r>
                    </a:p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 мониторингу и прогнозированию ЧС </a:t>
                      </a:r>
                    </a:p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тел.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3494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эл. адрес: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b"/>
                      <a:r>
                        <a:rPr kumimoji="0" lang="en-US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ser@nur.yanao.ru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ЕДДС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тел.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3494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,97-47-00,97-47-01,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эл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адрес: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b"/>
                      <a:r>
                        <a:rPr kumimoji="0" lang="en-US" sz="1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ser@nur.yanao.ru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Интернет/Интранет </a:t>
                      </a:r>
                    </a:p>
                    <a:p>
                      <a:pPr marL="0" marR="0" lvl="0" indent="0" algn="ctr" defTabSz="634543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ser@nur.yanao.ru</a:t>
                      </a: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b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b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Выделенный канал, удаленный доступ, СПО, просмотр через ВКС </a:t>
                      </a:r>
                    </a:p>
                    <a:p>
                      <a:pPr algn="ctr" fontAlgn="b"/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10.97.16</a:t>
                      </a: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6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.</a:t>
                      </a: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157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LAN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Авторизация - логин/пароль</a:t>
                      </a:r>
                    </a:p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Состояние:</a:t>
                      </a:r>
                    </a:p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(указать: рабочее)</a:t>
                      </a:r>
                    </a:p>
                    <a:p>
                      <a:pPr algn="ctr" fontAlgn="b"/>
                      <a:endParaRPr lang="ru-RU" sz="1000" b="0" i="0" u="none" strike="noStrike" dirty="0" smtClean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Перспективы развития: (указать: есть/информация отсутствует. </a:t>
                      </a:r>
                    </a:p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Если есть, то указать какие)</a:t>
                      </a:r>
                    </a:p>
                    <a:p>
                      <a:pPr algn="ctr" fontAlgn="b"/>
                      <a:endParaRPr lang="ru-RU" sz="1000" b="0" i="0" u="none" strike="noStrike" dirty="0" smtClean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Возможность обмена данными с ГУ МЧС России: </a:t>
                      </a:r>
                    </a:p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(указать варианты обмена данными с ГУ МЧС России: ВКС;</a:t>
                      </a:r>
                      <a:r>
                        <a:rPr lang="en-US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 FTP</a:t>
                      </a:r>
                      <a:r>
                        <a:rPr lang="ru-RU" sz="1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,</a:t>
                      </a:r>
                      <a:r>
                        <a:rPr lang="ru-RU" sz="10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)</a:t>
                      </a:r>
                      <a:endParaRPr lang="ru-RU" sz="1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Номер слайда 2"/>
          <p:cNvSpPr txBox="1">
            <a:spLocks/>
          </p:cNvSpPr>
          <p:nvPr/>
        </p:nvSpPr>
        <p:spPr>
          <a:xfrm>
            <a:off x="7594600" y="6492878"/>
            <a:ext cx="2311400" cy="365125"/>
          </a:xfrm>
          <a:prstGeom prst="rect">
            <a:avLst/>
          </a:prstGeom>
        </p:spPr>
        <p:txBody>
          <a:bodyPr vert="horz" lIns="107152" tIns="53576" rIns="107152" bIns="53576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71517">
              <a:defRPr/>
            </a:pPr>
            <a:fld id="{B19B0651-EE4F-4900-A07F-96A6BFA9D0F0}" type="slidenum">
              <a:rPr lang="ru-RU">
                <a:solidFill>
                  <a:srgbClr val="FFFF00"/>
                </a:solidFill>
                <a:latin typeface="Calibri"/>
              </a:rPr>
              <a:pPr defTabSz="1071517">
                <a:defRPr/>
              </a:pPr>
              <a:t>15</a:t>
            </a:fld>
            <a:endParaRPr lang="ru-RU" dirty="0">
              <a:solidFill>
                <a:srgbClr val="FFFF00"/>
              </a:solidFill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153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AutoShape 10"/>
          <p:cNvSpPr>
            <a:spLocks noChangeArrowheads="1"/>
          </p:cNvSpPr>
          <p:nvPr/>
        </p:nvSpPr>
        <p:spPr bwMode="auto">
          <a:xfrm rot="10800000">
            <a:off x="4723502" y="2420888"/>
            <a:ext cx="445522" cy="412584"/>
          </a:xfrm>
          <a:prstGeom prst="downArrow">
            <a:avLst>
              <a:gd name="adj1" fmla="val 50000"/>
              <a:gd name="adj2" fmla="val 26204"/>
            </a:avLst>
          </a:prstGeom>
          <a:gradFill rotWithShape="0">
            <a:gsLst>
              <a:gs pos="0">
                <a:srgbClr val="99CCFF"/>
              </a:gs>
              <a:gs pos="100000">
                <a:srgbClr val="6586A8"/>
              </a:gs>
            </a:gsLst>
            <a:lin ang="5400000" scaled="1"/>
          </a:gradFill>
          <a:ln w="12700">
            <a:solidFill>
              <a:srgbClr val="3399FF"/>
            </a:solidFill>
            <a:miter lim="800000"/>
            <a:headEnd/>
            <a:tailEnd/>
          </a:ln>
        </p:spPr>
        <p:txBody>
          <a:bodyPr lIns="127700" tIns="63850" rIns="127700" bIns="63850"/>
          <a:lstStyle/>
          <a:p>
            <a:endParaRPr lang="ru-RU" sz="900">
              <a:solidFill>
                <a:srgbClr val="000000"/>
              </a:solidFill>
            </a:endParaRPr>
          </a:p>
        </p:txBody>
      </p:sp>
      <p:sp>
        <p:nvSpPr>
          <p:cNvPr id="91" name="AutoShape 85"/>
          <p:cNvSpPr>
            <a:spLocks noChangeArrowheads="1"/>
          </p:cNvSpPr>
          <p:nvPr/>
        </p:nvSpPr>
        <p:spPr bwMode="auto">
          <a:xfrm rot="10800000">
            <a:off x="8099602" y="5517232"/>
            <a:ext cx="165766" cy="391826"/>
          </a:xfrm>
          <a:prstGeom prst="downArrow">
            <a:avLst>
              <a:gd name="adj1" fmla="val 50000"/>
              <a:gd name="adj2" fmla="val 39483"/>
            </a:avLst>
          </a:prstGeom>
          <a:gradFill rotWithShape="0">
            <a:gsLst>
              <a:gs pos="0">
                <a:srgbClr val="99CCFF"/>
              </a:gs>
              <a:gs pos="100000">
                <a:srgbClr val="475E76"/>
              </a:gs>
            </a:gsLst>
            <a:lin ang="5400000" scaled="1"/>
          </a:gradFill>
          <a:ln w="12700">
            <a:solidFill>
              <a:srgbClr val="3399FF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endParaRPr lang="ru-RU" sz="900">
              <a:solidFill>
                <a:srgbClr val="000000"/>
              </a:solidFill>
            </a:endParaRPr>
          </a:p>
        </p:txBody>
      </p:sp>
      <p:sp>
        <p:nvSpPr>
          <p:cNvPr id="104" name="Oval 91"/>
          <p:cNvSpPr>
            <a:spLocks noChangeArrowheads="1"/>
          </p:cNvSpPr>
          <p:nvPr/>
        </p:nvSpPr>
        <p:spPr bwMode="auto">
          <a:xfrm>
            <a:off x="1352600" y="5949280"/>
            <a:ext cx="722556" cy="648072"/>
          </a:xfrm>
          <a:prstGeom prst="ellipse">
            <a:avLst/>
          </a:prstGeom>
          <a:solidFill>
            <a:srgbClr val="CCCC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ctr"/>
            <a:endParaRPr lang="ru-RU" sz="900">
              <a:solidFill>
                <a:srgbClr val="000000"/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0" y="0"/>
            <a:ext cx="9906000" cy="1015330"/>
          </a:xfrm>
          <a:prstGeom prst="rect">
            <a:avLst/>
          </a:prstGeom>
        </p:spPr>
        <p:txBody>
          <a:bodyPr vert="horz" lIns="107203" tIns="53600" rIns="107203" bIns="53600" rtlCol="0" anchor="ctr">
            <a:noAutofit/>
          </a:bodyPr>
          <a:lstStyle>
            <a:lvl1pPr algn="ctr" defTabSz="1072097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797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СХЕМА ОРГАНИЗАЦИИ УПРАВЛЕНИЯ </a:t>
            </a:r>
          </a:p>
          <a:p>
            <a:pPr defTabSz="1241797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ГОРОДСКОГО ЗВЕНА ТП РСЧС</a:t>
            </a:r>
          </a:p>
        </p:txBody>
      </p:sp>
      <p:sp>
        <p:nvSpPr>
          <p:cNvPr id="94" name="Rectangle 5"/>
          <p:cNvSpPr>
            <a:spLocks noChangeArrowheads="1"/>
          </p:cNvSpPr>
          <p:nvPr/>
        </p:nvSpPr>
        <p:spPr bwMode="auto">
          <a:xfrm>
            <a:off x="576264" y="1078584"/>
            <a:ext cx="8404225" cy="594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068" tIns="10039" rIns="20068" bIns="10039" anchor="ctr"/>
          <a:lstStyle/>
          <a:p>
            <a:pPr algn="ctr" defTabSz="650833"/>
            <a:endParaRPr lang="ru-RU" sz="6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8" name="Группа 57"/>
          <p:cNvGrpSpPr/>
          <p:nvPr/>
        </p:nvGrpSpPr>
        <p:grpSpPr>
          <a:xfrm>
            <a:off x="56456" y="980728"/>
            <a:ext cx="9739340" cy="5595406"/>
            <a:chOff x="9" y="1089068"/>
            <a:chExt cx="10202858" cy="5963669"/>
          </a:xfrm>
        </p:grpSpPr>
        <p:sp>
          <p:nvSpPr>
            <p:cNvPr id="61" name="AutoShape 10"/>
            <p:cNvSpPr>
              <a:spLocks noChangeArrowheads="1"/>
            </p:cNvSpPr>
            <p:nvPr/>
          </p:nvSpPr>
          <p:spPr bwMode="auto">
            <a:xfrm>
              <a:off x="2599621" y="4235704"/>
              <a:ext cx="466725" cy="439738"/>
            </a:xfrm>
            <a:prstGeom prst="downArrow">
              <a:avLst>
                <a:gd name="adj1" fmla="val 50000"/>
                <a:gd name="adj2" fmla="val 26204"/>
              </a:avLst>
            </a:prstGeom>
            <a:gradFill rotWithShape="0">
              <a:gsLst>
                <a:gs pos="0">
                  <a:srgbClr val="99CCFF"/>
                </a:gs>
                <a:gs pos="100000">
                  <a:srgbClr val="6586A8"/>
                </a:gs>
              </a:gsLst>
              <a:lin ang="5400000" scaled="1"/>
            </a:gradFill>
            <a:ln w="1270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127700" tIns="63850" rIns="127700" bIns="63850"/>
            <a:lstStyle/>
            <a:p>
              <a:endParaRPr lang="ru-RU" sz="900">
                <a:solidFill>
                  <a:srgbClr val="000000"/>
                </a:solidFill>
              </a:endParaRPr>
            </a:p>
          </p:txBody>
        </p:sp>
        <p:sp>
          <p:nvSpPr>
            <p:cNvPr id="59" name="Rectangle 7"/>
            <p:cNvSpPr>
              <a:spLocks noChangeArrowheads="1"/>
            </p:cNvSpPr>
            <p:nvPr/>
          </p:nvSpPr>
          <p:spPr bwMode="auto">
            <a:xfrm>
              <a:off x="6157913" y="1501775"/>
              <a:ext cx="3049587" cy="107950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127700" tIns="63850" rIns="127700" bIns="63850"/>
            <a:lstStyle/>
            <a:p>
              <a:endParaRPr lang="ru-RU" sz="900">
                <a:solidFill>
                  <a:srgbClr val="000000"/>
                </a:solidFill>
              </a:endParaRPr>
            </a:p>
          </p:txBody>
        </p:sp>
        <p:sp>
          <p:nvSpPr>
            <p:cNvPr id="60" name="Rectangle 8"/>
            <p:cNvSpPr>
              <a:spLocks noChangeArrowheads="1"/>
            </p:cNvSpPr>
            <p:nvPr/>
          </p:nvSpPr>
          <p:spPr bwMode="auto">
            <a:xfrm>
              <a:off x="1077913" y="1511300"/>
              <a:ext cx="2998787" cy="98425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127700" tIns="63850" rIns="127700" bIns="63850"/>
            <a:lstStyle/>
            <a:p>
              <a:endParaRPr lang="ru-RU" sz="900">
                <a:solidFill>
                  <a:srgbClr val="000000"/>
                </a:solidFill>
              </a:endParaRPr>
            </a:p>
          </p:txBody>
        </p:sp>
        <p:sp>
          <p:nvSpPr>
            <p:cNvPr id="62" name="AutoShape 11"/>
            <p:cNvSpPr>
              <a:spLocks noChangeArrowheads="1"/>
            </p:cNvSpPr>
            <p:nvPr/>
          </p:nvSpPr>
          <p:spPr bwMode="auto">
            <a:xfrm>
              <a:off x="6034811" y="4367213"/>
              <a:ext cx="1019175" cy="492125"/>
            </a:xfrm>
            <a:prstGeom prst="rightArrow">
              <a:avLst>
                <a:gd name="adj1" fmla="val 50000"/>
                <a:gd name="adj2" fmla="val 46204"/>
              </a:avLst>
            </a:prstGeom>
            <a:solidFill>
              <a:srgbClr val="FF6600"/>
            </a:solidFill>
            <a:ln w="1270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127700" tIns="63850" rIns="127700" bIns="63850"/>
            <a:lstStyle/>
            <a:p>
              <a:endParaRPr lang="ru-RU" sz="900">
                <a:solidFill>
                  <a:srgbClr val="000000"/>
                </a:solidFill>
              </a:endParaRPr>
            </a:p>
          </p:txBody>
        </p:sp>
        <p:sp>
          <p:nvSpPr>
            <p:cNvPr id="63" name="AutoShape 12"/>
            <p:cNvSpPr>
              <a:spLocks noChangeArrowheads="1"/>
            </p:cNvSpPr>
            <p:nvPr/>
          </p:nvSpPr>
          <p:spPr bwMode="auto">
            <a:xfrm>
              <a:off x="6062663" y="3162300"/>
              <a:ext cx="1022350" cy="258763"/>
            </a:xfrm>
            <a:prstGeom prst="rightArrow">
              <a:avLst>
                <a:gd name="adj1" fmla="val 50000"/>
                <a:gd name="adj2" fmla="val 88146"/>
              </a:avLst>
            </a:prstGeom>
            <a:solidFill>
              <a:srgbClr val="FF6600"/>
            </a:solidFill>
            <a:ln w="1270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127700" tIns="63850" rIns="127700" bIns="63850"/>
            <a:lstStyle/>
            <a:p>
              <a:endParaRPr lang="ru-RU" sz="900">
                <a:solidFill>
                  <a:srgbClr val="000000"/>
                </a:solidFill>
              </a:endParaRPr>
            </a:p>
          </p:txBody>
        </p:sp>
        <p:sp>
          <p:nvSpPr>
            <p:cNvPr id="64" name="AutoShape 13"/>
            <p:cNvSpPr>
              <a:spLocks noChangeArrowheads="1"/>
            </p:cNvSpPr>
            <p:nvPr/>
          </p:nvSpPr>
          <p:spPr bwMode="auto">
            <a:xfrm rot="10800000">
              <a:off x="4781550" y="1687225"/>
              <a:ext cx="682625" cy="246063"/>
            </a:xfrm>
            <a:prstGeom prst="downArrow">
              <a:avLst>
                <a:gd name="adj1" fmla="val 50000"/>
                <a:gd name="adj2" fmla="val 25000"/>
              </a:avLst>
            </a:prstGeom>
            <a:gradFill rotWithShape="0">
              <a:gsLst>
                <a:gs pos="0">
                  <a:srgbClr val="99CCFF"/>
                </a:gs>
                <a:gs pos="100000">
                  <a:srgbClr val="6586A8"/>
                </a:gs>
              </a:gsLst>
              <a:lin ang="5400000" scaled="1"/>
            </a:gradFill>
            <a:ln w="1270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127700" tIns="63850" rIns="127700" bIns="63850"/>
            <a:lstStyle/>
            <a:p>
              <a:endParaRPr lang="ru-RU" sz="900">
                <a:solidFill>
                  <a:srgbClr val="000000"/>
                </a:solidFill>
              </a:endParaRPr>
            </a:p>
          </p:txBody>
        </p:sp>
        <p:sp>
          <p:nvSpPr>
            <p:cNvPr id="66" name="Text Box 15"/>
            <p:cNvSpPr txBox="1">
              <a:spLocks noChangeArrowheads="1"/>
            </p:cNvSpPr>
            <p:nvPr/>
          </p:nvSpPr>
          <p:spPr bwMode="auto">
            <a:xfrm>
              <a:off x="4086225" y="1089068"/>
              <a:ext cx="2085975" cy="538162"/>
            </a:xfrm>
            <a:prstGeom prst="rect">
              <a:avLst/>
            </a:prstGeom>
            <a:gradFill rotWithShape="0">
              <a:gsLst>
                <a:gs pos="0">
                  <a:srgbClr val="AF8C00"/>
                </a:gs>
                <a:gs pos="50000">
                  <a:srgbClr val="FFCC00"/>
                </a:gs>
                <a:gs pos="100000">
                  <a:srgbClr val="AF8C00"/>
                </a:gs>
              </a:gsLst>
              <a:lin ang="5400000" scaled="1"/>
            </a:gra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41604" tIns="0" rIns="41604" bIns="0"/>
            <a:lstStyle>
              <a:lvl1pPr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ru-RU" sz="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/>
              <a:r>
                <a:rPr lang="ru-RU" sz="9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СРЦ</a:t>
              </a:r>
              <a:endParaRPr lang="ru-RU" sz="9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/>
              <a:endParaRPr lang="ru-RU" sz="7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ЦУКС</a:t>
              </a:r>
              <a:endParaRPr lang="ru-RU" sz="900" dirty="0">
                <a:solidFill>
                  <a:srgbClr val="000000"/>
                </a:solidFill>
              </a:endParaRPr>
            </a:p>
          </p:txBody>
        </p:sp>
        <p:sp>
          <p:nvSpPr>
            <p:cNvPr id="67" name="Text Box 16"/>
            <p:cNvSpPr txBox="1">
              <a:spLocks noChangeArrowheads="1"/>
            </p:cNvSpPr>
            <p:nvPr/>
          </p:nvSpPr>
          <p:spPr bwMode="auto">
            <a:xfrm>
              <a:off x="4203700" y="2922588"/>
              <a:ext cx="1860550" cy="2157336"/>
            </a:xfrm>
            <a:prstGeom prst="rect">
              <a:avLst/>
            </a:prstGeom>
            <a:gradFill rotWithShape="0">
              <a:gsLst>
                <a:gs pos="0">
                  <a:srgbClr val="FF99FF"/>
                </a:gs>
                <a:gs pos="50000">
                  <a:srgbClr val="D982D9"/>
                </a:gs>
                <a:gs pos="100000">
                  <a:srgbClr val="FF99FF"/>
                </a:gs>
              </a:gsLst>
              <a:lin ang="0" scaled="1"/>
            </a:gra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515" tIns="43752" rIns="87515" bIns="43752"/>
            <a:lstStyle>
              <a:lvl1pPr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</a:rPr>
                <a:t>Главное управление МЧС России по ЯНАО</a:t>
              </a:r>
            </a:p>
            <a:p>
              <a:pPr algn="ctr"/>
              <a:r>
                <a:rPr lang="ru-RU" sz="9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</a:p>
            <a:p>
              <a:pPr algn="ctr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endParaRPr lang="ru-RU" sz="9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8" name="Text Box 17"/>
            <p:cNvSpPr txBox="1">
              <a:spLocks noChangeArrowheads="1"/>
            </p:cNvSpPr>
            <p:nvPr/>
          </p:nvSpPr>
          <p:spPr bwMode="auto">
            <a:xfrm>
              <a:off x="4360863" y="4668838"/>
              <a:ext cx="1558925" cy="187325"/>
            </a:xfrm>
            <a:prstGeom prst="rect">
              <a:avLst/>
            </a:prstGeom>
            <a:gradFill rotWithShape="0">
              <a:gsLst>
                <a:gs pos="0">
                  <a:srgbClr val="E0E086"/>
                </a:gs>
                <a:gs pos="50000">
                  <a:srgbClr val="FFFF99"/>
                </a:gs>
                <a:gs pos="100000">
                  <a:srgbClr val="E0E086"/>
                </a:gs>
              </a:gsLst>
              <a:lin ang="0" scaled="1"/>
            </a:gra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515" tIns="43752" rIns="87515" bIns="43752"/>
            <a:lstStyle>
              <a:lvl1pPr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900" b="1" dirty="0">
                  <a:solidFill>
                    <a:srgbClr val="000000"/>
                  </a:solidFill>
                </a:rPr>
                <a:t>Оперативная группа ГУ</a:t>
              </a:r>
              <a:endParaRPr lang="ru-RU" sz="900" b="1" dirty="0">
                <a:solidFill>
                  <a:srgbClr val="000000"/>
                </a:solidFill>
                <a:cs typeface="Times New Roman" pitchFamily="18" charset="0"/>
              </a:endParaRPr>
            </a:p>
            <a:p>
              <a:endParaRPr lang="ru-RU" sz="900" dirty="0">
                <a:solidFill>
                  <a:srgbClr val="000000"/>
                </a:solidFill>
              </a:endParaRPr>
            </a:p>
          </p:txBody>
        </p:sp>
        <p:sp>
          <p:nvSpPr>
            <p:cNvPr id="69" name="Line 23"/>
            <p:cNvSpPr>
              <a:spLocks noChangeShapeType="1"/>
            </p:cNvSpPr>
            <p:nvPr/>
          </p:nvSpPr>
          <p:spPr bwMode="auto">
            <a:xfrm>
              <a:off x="3125788" y="3933825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lIns="127700" tIns="63850" rIns="127700" bIns="63850"/>
            <a:lstStyle/>
            <a:p>
              <a:endParaRPr lang="ru-RU"/>
            </a:p>
          </p:txBody>
        </p:sp>
        <p:sp>
          <p:nvSpPr>
            <p:cNvPr id="70" name="AutoShape 25"/>
            <p:cNvSpPr>
              <a:spLocks noChangeArrowheads="1"/>
            </p:cNvSpPr>
            <p:nvPr/>
          </p:nvSpPr>
          <p:spPr bwMode="auto">
            <a:xfrm>
              <a:off x="4546600" y="3600450"/>
              <a:ext cx="350838" cy="246063"/>
            </a:xfrm>
            <a:prstGeom prst="downArrow">
              <a:avLst>
                <a:gd name="adj1" fmla="val 50000"/>
                <a:gd name="adj2" fmla="val 25000"/>
              </a:avLst>
            </a:prstGeom>
            <a:gradFill rotWithShape="0">
              <a:gsLst>
                <a:gs pos="0">
                  <a:srgbClr val="FF0000"/>
                </a:gs>
                <a:gs pos="100000">
                  <a:srgbClr val="A8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700" tIns="63850" rIns="127700" bIns="63850"/>
            <a:lstStyle/>
            <a:p>
              <a:endParaRPr lang="ru-RU" sz="900">
                <a:solidFill>
                  <a:srgbClr val="000000"/>
                </a:solidFill>
              </a:endParaRPr>
            </a:p>
          </p:txBody>
        </p:sp>
        <p:sp>
          <p:nvSpPr>
            <p:cNvPr id="71" name="Line 26"/>
            <p:cNvSpPr>
              <a:spLocks noChangeShapeType="1"/>
            </p:cNvSpPr>
            <p:nvPr/>
          </p:nvSpPr>
          <p:spPr bwMode="auto">
            <a:xfrm flipV="1">
              <a:off x="4203700" y="1396057"/>
              <a:ext cx="183832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lIns="127700" tIns="63850" rIns="127700" bIns="63850"/>
            <a:lstStyle/>
            <a:p>
              <a:endParaRPr lang="ru-RU"/>
            </a:p>
          </p:txBody>
        </p:sp>
        <p:sp>
          <p:nvSpPr>
            <p:cNvPr id="72" name="Text Box 27"/>
            <p:cNvSpPr txBox="1">
              <a:spLocks noChangeArrowheads="1"/>
            </p:cNvSpPr>
            <p:nvPr/>
          </p:nvSpPr>
          <p:spPr bwMode="auto">
            <a:xfrm>
              <a:off x="5167313" y="3849688"/>
              <a:ext cx="774700" cy="346075"/>
            </a:xfrm>
            <a:prstGeom prst="rect">
              <a:avLst/>
            </a:prstGeom>
            <a:solidFill>
              <a:srgbClr val="99FFCC">
                <a:alpha val="50195"/>
              </a:srgbClr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515" tIns="43752" rIns="87515" bIns="43752"/>
            <a:lstStyle>
              <a:lvl1pPr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900" b="1">
                  <a:solidFill>
                    <a:srgbClr val="000000"/>
                  </a:solidFill>
                  <a:latin typeface="Times New Roman" pitchFamily="18" charset="0"/>
                </a:rPr>
                <a:t>ЕДДС </a:t>
              </a:r>
            </a:p>
            <a:p>
              <a:pPr algn="ctr" eaLnBrk="1" hangingPunct="1"/>
              <a:r>
                <a:rPr lang="ru-RU" sz="900" b="1">
                  <a:solidFill>
                    <a:srgbClr val="000000"/>
                  </a:solidFill>
                  <a:latin typeface="Times New Roman" pitchFamily="18" charset="0"/>
                </a:rPr>
                <a:t>ЯНАО</a:t>
              </a:r>
              <a:endParaRPr lang="ru-RU" sz="9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endParaRPr lang="ru-RU" sz="9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3" name="AutoShape 28"/>
            <p:cNvSpPr>
              <a:spLocks noChangeArrowheads="1"/>
            </p:cNvSpPr>
            <p:nvPr/>
          </p:nvSpPr>
          <p:spPr bwMode="auto">
            <a:xfrm>
              <a:off x="5383213" y="3600450"/>
              <a:ext cx="352425" cy="246063"/>
            </a:xfrm>
            <a:prstGeom prst="downArrow">
              <a:avLst>
                <a:gd name="adj1" fmla="val 50000"/>
                <a:gd name="adj2" fmla="val 25000"/>
              </a:avLst>
            </a:prstGeom>
            <a:gradFill rotWithShape="0">
              <a:gsLst>
                <a:gs pos="0">
                  <a:srgbClr val="FF0000"/>
                </a:gs>
                <a:gs pos="100000">
                  <a:srgbClr val="BD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700" tIns="63850" rIns="127700" bIns="63850"/>
            <a:lstStyle/>
            <a:p>
              <a:endParaRPr lang="ru-RU" sz="900">
                <a:solidFill>
                  <a:srgbClr val="000000"/>
                </a:solidFill>
              </a:endParaRPr>
            </a:p>
          </p:txBody>
        </p:sp>
        <p:sp>
          <p:nvSpPr>
            <p:cNvPr id="74" name="AutoShape 29"/>
            <p:cNvSpPr>
              <a:spLocks noChangeArrowheads="1"/>
            </p:cNvSpPr>
            <p:nvPr/>
          </p:nvSpPr>
          <p:spPr bwMode="auto">
            <a:xfrm>
              <a:off x="4546600" y="4152900"/>
              <a:ext cx="350838" cy="506413"/>
            </a:xfrm>
            <a:prstGeom prst="downArrow">
              <a:avLst>
                <a:gd name="adj1" fmla="val 50000"/>
                <a:gd name="adj2" fmla="val 40436"/>
              </a:avLst>
            </a:prstGeom>
            <a:gradFill rotWithShape="0">
              <a:gsLst>
                <a:gs pos="0">
                  <a:srgbClr val="FF0000"/>
                </a:gs>
                <a:gs pos="100000">
                  <a:srgbClr val="A8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700" tIns="63850" rIns="127700" bIns="63850"/>
            <a:lstStyle/>
            <a:p>
              <a:endParaRPr lang="ru-RU" sz="900">
                <a:solidFill>
                  <a:srgbClr val="000000"/>
                </a:solidFill>
              </a:endParaRPr>
            </a:p>
          </p:txBody>
        </p:sp>
        <p:sp>
          <p:nvSpPr>
            <p:cNvPr id="75" name="Text Box 31"/>
            <p:cNvSpPr txBox="1">
              <a:spLocks noChangeArrowheads="1"/>
            </p:cNvSpPr>
            <p:nvPr/>
          </p:nvSpPr>
          <p:spPr bwMode="auto">
            <a:xfrm>
              <a:off x="7090902" y="4311650"/>
              <a:ext cx="1400175" cy="620713"/>
            </a:xfrm>
            <a:prstGeom prst="rect">
              <a:avLst/>
            </a:prstGeom>
            <a:gradFill rotWithShape="0">
              <a:gsLst>
                <a:gs pos="0">
                  <a:srgbClr val="A9A9A9"/>
                </a:gs>
                <a:gs pos="50000">
                  <a:srgbClr val="C0C0C0"/>
                </a:gs>
                <a:gs pos="100000">
                  <a:srgbClr val="A9A9A9"/>
                </a:gs>
              </a:gsLst>
              <a:lin ang="0" scaled="1"/>
            </a:gra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515" tIns="43752" rIns="87515" bIns="43752"/>
            <a:lstStyle/>
            <a:p>
              <a:pPr algn="ctr" defTabSz="873514">
                <a:defRPr/>
              </a:pPr>
              <a:endParaRPr lang="ru-RU" sz="900" dirty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 defTabSz="873514">
                <a:defRPr/>
              </a:pPr>
              <a:r>
                <a:rPr lang="ru-RU" sz="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ЦППС 4 ОФПС по ЯНАО </a:t>
              </a:r>
            </a:p>
            <a:p>
              <a:pPr algn="ctr" defTabSz="873514">
                <a:defRPr/>
              </a:pPr>
              <a:r>
                <a:rPr lang="ru-RU" sz="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</a:t>
              </a:r>
              <a:r>
                <a:rPr lang="ru-RU" sz="900" dirty="0">
                  <a:solidFill>
                    <a:srgbClr val="000000"/>
                  </a:solidFill>
                  <a:latin typeface="Times New Roman" pitchFamily="18" charset="0"/>
                </a:rPr>
                <a:t>г.Новый Уренгой</a:t>
              </a:r>
            </a:p>
            <a:p>
              <a:pPr algn="ctr" defTabSz="873514">
                <a:defRPr/>
              </a:pPr>
              <a:r>
                <a:rPr lang="ru-RU" sz="900" dirty="0">
                  <a:solidFill>
                    <a:srgbClr val="000000"/>
                  </a:solidFill>
                  <a:latin typeface="Times New Roman" pitchFamily="18" charset="0"/>
                </a:rPr>
                <a:t>01</a:t>
              </a:r>
            </a:p>
            <a:p>
              <a:pPr algn="ctr" defTabSz="873514">
                <a:defRPr/>
              </a:pPr>
              <a:endParaRPr lang="ru-RU" sz="9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6" name="Text Box 32"/>
            <p:cNvSpPr txBox="1">
              <a:spLocks noChangeArrowheads="1"/>
            </p:cNvSpPr>
            <p:nvPr/>
          </p:nvSpPr>
          <p:spPr bwMode="auto">
            <a:xfrm>
              <a:off x="8529638" y="3928715"/>
              <a:ext cx="1458912" cy="476250"/>
            </a:xfrm>
            <a:prstGeom prst="rect">
              <a:avLst/>
            </a:prstGeom>
            <a:gradFill rotWithShape="0">
              <a:gsLst>
                <a:gs pos="0">
                  <a:srgbClr val="CBA2A2"/>
                </a:gs>
                <a:gs pos="50000">
                  <a:srgbClr val="FFCCCC"/>
                </a:gs>
                <a:gs pos="100000">
                  <a:srgbClr val="CBA2A2"/>
                </a:gs>
              </a:gsLst>
              <a:lin ang="0" scaled="1"/>
            </a:gra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515" tIns="43752" rIns="87515" bIns="43752"/>
            <a:lstStyle>
              <a:lvl1pPr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900" b="1" dirty="0">
                  <a:solidFill>
                    <a:srgbClr val="000000"/>
                  </a:solidFill>
                </a:rPr>
                <a:t> Силы и средства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 err="1">
                  <a:solidFill>
                    <a:srgbClr val="000000"/>
                  </a:solidFill>
                </a:rPr>
                <a:t>ФП</a:t>
              </a:r>
              <a:r>
                <a:rPr lang="ru-RU" sz="900" b="1" dirty="0">
                  <a:solidFill>
                    <a:srgbClr val="000000"/>
                  </a:solidFill>
                </a:rPr>
                <a:t> </a:t>
              </a:r>
              <a:r>
                <a:rPr lang="ru-RU" sz="900" b="1" dirty="0" err="1">
                  <a:solidFill>
                    <a:srgbClr val="000000"/>
                  </a:solidFill>
                </a:rPr>
                <a:t>РСЧС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</a:rPr>
                <a:t>МО г.Новый Уренгой</a:t>
              </a:r>
            </a:p>
          </p:txBody>
        </p:sp>
        <p:sp>
          <p:nvSpPr>
            <p:cNvPr id="77" name="Text Box 34"/>
            <p:cNvSpPr txBox="1">
              <a:spLocks noChangeArrowheads="1"/>
            </p:cNvSpPr>
            <p:nvPr/>
          </p:nvSpPr>
          <p:spPr bwMode="auto">
            <a:xfrm>
              <a:off x="1920706" y="4696188"/>
              <a:ext cx="1749425" cy="537231"/>
            </a:xfrm>
            <a:prstGeom prst="rect">
              <a:avLst/>
            </a:prstGeom>
            <a:gradFill rotWithShape="0">
              <a:gsLst>
                <a:gs pos="0">
                  <a:srgbClr val="D9D957"/>
                </a:gs>
                <a:gs pos="50000">
                  <a:srgbClr val="FFFF66"/>
                </a:gs>
                <a:gs pos="100000">
                  <a:srgbClr val="D9D957"/>
                </a:gs>
              </a:gsLst>
              <a:lin ang="0" scaled="1"/>
            </a:gra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515" tIns="43752" rIns="87515" bIns="43752"/>
            <a:lstStyle>
              <a:lvl1pPr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900" b="1" dirty="0">
                  <a:solidFill>
                    <a:srgbClr val="000000"/>
                  </a:solidFill>
                </a:rPr>
                <a:t> </a:t>
              </a:r>
              <a:r>
                <a:rPr lang="ru-RU" sz="900" b="1" dirty="0" smtClean="0">
                  <a:solidFill>
                    <a:srgbClr val="000000"/>
                  </a:solidFill>
                  <a:latin typeface="Times New Roman" pitchFamily="18" charset="0"/>
                </a:rPr>
                <a:t>Силы </a:t>
              </a:r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</a:rPr>
                <a:t>и средства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 err="1">
                  <a:solidFill>
                    <a:srgbClr val="000000"/>
                  </a:solidFill>
                  <a:latin typeface="Times New Roman" pitchFamily="18" charset="0"/>
                </a:rPr>
                <a:t>ТП</a:t>
              </a:r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ru-RU" sz="900" b="1" dirty="0" err="1">
                  <a:solidFill>
                    <a:srgbClr val="000000"/>
                  </a:solidFill>
                  <a:latin typeface="Times New Roman" pitchFamily="18" charset="0"/>
                </a:rPr>
                <a:t>РСЧС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>
                  <a:solidFill>
                    <a:srgbClr val="000000"/>
                  </a:solidFill>
                </a:rPr>
                <a:t>МО г. Новый </a:t>
              </a:r>
              <a:r>
                <a:rPr lang="ru-RU" sz="900" b="1" dirty="0" smtClean="0">
                  <a:solidFill>
                    <a:srgbClr val="000000"/>
                  </a:solidFill>
                </a:rPr>
                <a:t>Уренгой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8" name="AutoShape 35"/>
            <p:cNvSpPr>
              <a:spLocks noChangeArrowheads="1"/>
            </p:cNvSpPr>
            <p:nvPr/>
          </p:nvSpPr>
          <p:spPr bwMode="auto">
            <a:xfrm>
              <a:off x="3807520" y="3621726"/>
              <a:ext cx="376237" cy="503237"/>
            </a:xfrm>
            <a:prstGeom prst="leftArrow">
              <a:avLst>
                <a:gd name="adj1" fmla="val 50000"/>
                <a:gd name="adj2" fmla="val 50653"/>
              </a:avLst>
            </a:prstGeom>
            <a:solidFill>
              <a:srgbClr val="FF6600"/>
            </a:solidFill>
            <a:ln w="1270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127700" tIns="63850" rIns="127700" bIns="63850"/>
            <a:lstStyle/>
            <a:p>
              <a:endParaRPr lang="ru-RU" sz="900">
                <a:solidFill>
                  <a:srgbClr val="000000"/>
                </a:solidFill>
              </a:endParaRPr>
            </a:p>
          </p:txBody>
        </p:sp>
        <p:sp>
          <p:nvSpPr>
            <p:cNvPr id="79" name="AutoShape 36"/>
            <p:cNvSpPr>
              <a:spLocks noChangeArrowheads="1"/>
            </p:cNvSpPr>
            <p:nvPr/>
          </p:nvSpPr>
          <p:spPr bwMode="auto">
            <a:xfrm>
              <a:off x="8934450" y="3698474"/>
              <a:ext cx="471488" cy="230242"/>
            </a:xfrm>
            <a:prstGeom prst="downArrow">
              <a:avLst>
                <a:gd name="adj1" fmla="val 50000"/>
                <a:gd name="adj2" fmla="val 48384"/>
              </a:avLst>
            </a:prstGeom>
            <a:gradFill rotWithShape="0">
              <a:gsLst>
                <a:gs pos="0">
                  <a:srgbClr val="99CCFF"/>
                </a:gs>
                <a:gs pos="100000">
                  <a:srgbClr val="6181A1"/>
                </a:gs>
              </a:gsLst>
              <a:lin ang="5400000" scaled="1"/>
            </a:gradFill>
            <a:ln w="1270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127700" tIns="63850" rIns="127700" bIns="63850"/>
            <a:lstStyle/>
            <a:p>
              <a:endParaRPr lang="ru-RU" sz="900">
                <a:solidFill>
                  <a:srgbClr val="000000"/>
                </a:solidFill>
              </a:endParaRPr>
            </a:p>
          </p:txBody>
        </p:sp>
        <p:grpSp>
          <p:nvGrpSpPr>
            <p:cNvPr id="80" name="Group 38"/>
            <p:cNvGrpSpPr>
              <a:grpSpLocks/>
            </p:cNvGrpSpPr>
            <p:nvPr/>
          </p:nvGrpSpPr>
          <p:grpSpPr bwMode="auto">
            <a:xfrm>
              <a:off x="2346325" y="5321296"/>
              <a:ext cx="1027113" cy="1239190"/>
              <a:chOff x="2088" y="2850"/>
              <a:chExt cx="735" cy="774"/>
            </a:xfrm>
          </p:grpSpPr>
          <p:sp>
            <p:nvSpPr>
              <p:cNvPr id="190" name="Text Box 40"/>
              <p:cNvSpPr txBox="1">
                <a:spLocks noChangeArrowheads="1"/>
              </p:cNvSpPr>
              <p:nvPr/>
            </p:nvSpPr>
            <p:spPr bwMode="auto">
              <a:xfrm>
                <a:off x="2088" y="2850"/>
                <a:ext cx="735" cy="346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2666" tIns="31334" rIns="62666" bIns="31334" anchor="ctr"/>
              <a:lstStyle>
                <a:lvl1pPr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ru-RU" sz="90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Скорая помощь</a:t>
                </a:r>
              </a:p>
              <a:p>
                <a:pPr algn="ctr"/>
                <a:r>
                  <a:rPr lang="en-US" sz="90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03</a:t>
                </a:r>
                <a:endParaRPr lang="ru-RU" sz="9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91" name="AutoShape 41"/>
              <p:cNvSpPr>
                <a:spLocks noChangeArrowheads="1"/>
              </p:cNvSpPr>
              <p:nvPr/>
            </p:nvSpPr>
            <p:spPr bwMode="auto">
              <a:xfrm rot="10800000">
                <a:off x="2406" y="3227"/>
                <a:ext cx="144" cy="397"/>
              </a:xfrm>
              <a:prstGeom prst="downArrow">
                <a:avLst>
                  <a:gd name="adj1" fmla="val 50000"/>
                  <a:gd name="adj2" fmla="val 68924"/>
                </a:avLst>
              </a:prstGeom>
              <a:gradFill rotWithShape="0">
                <a:gsLst>
                  <a:gs pos="0">
                    <a:srgbClr val="99CCFF"/>
                  </a:gs>
                  <a:gs pos="100000">
                    <a:srgbClr val="475E76"/>
                  </a:gs>
                </a:gsLst>
                <a:lin ang="5400000" scaled="1"/>
              </a:gradFill>
              <a:ln w="1270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9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81" name="Text Box 70"/>
            <p:cNvSpPr txBox="1">
              <a:spLocks noChangeArrowheads="1"/>
            </p:cNvSpPr>
            <p:nvPr/>
          </p:nvSpPr>
          <p:spPr bwMode="auto">
            <a:xfrm>
              <a:off x="4359275" y="3849688"/>
              <a:ext cx="727075" cy="255587"/>
            </a:xfrm>
            <a:prstGeom prst="rect">
              <a:avLst/>
            </a:prstGeom>
            <a:solidFill>
              <a:srgbClr val="CCECFF">
                <a:alpha val="50195"/>
              </a:srgbClr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515" tIns="43752" rIns="87515" bIns="43752"/>
            <a:lstStyle>
              <a:lvl1pPr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900" b="1">
                  <a:solidFill>
                    <a:srgbClr val="000000"/>
                  </a:solidFill>
                </a:rPr>
                <a:t>ЦУКС</a:t>
              </a:r>
              <a:endParaRPr lang="ru-RU" sz="900" b="1">
                <a:solidFill>
                  <a:srgbClr val="000000"/>
                </a:solidFill>
                <a:cs typeface="Times New Roman" pitchFamily="18" charset="0"/>
              </a:endParaRPr>
            </a:p>
            <a:p>
              <a:endParaRPr lang="ru-RU" sz="900">
                <a:solidFill>
                  <a:srgbClr val="000000"/>
                </a:solidFill>
              </a:endParaRPr>
            </a:p>
          </p:txBody>
        </p:sp>
        <p:sp>
          <p:nvSpPr>
            <p:cNvPr id="82" name="Text Box 71"/>
            <p:cNvSpPr txBox="1">
              <a:spLocks noChangeArrowheads="1"/>
            </p:cNvSpPr>
            <p:nvPr/>
          </p:nvSpPr>
          <p:spPr bwMode="auto">
            <a:xfrm>
              <a:off x="4219575" y="3282950"/>
              <a:ext cx="1808163" cy="365125"/>
            </a:xfrm>
            <a:prstGeom prst="rect">
              <a:avLst/>
            </a:prstGeom>
            <a:gradFill rotWithShape="0">
              <a:gsLst>
                <a:gs pos="0">
                  <a:srgbClr val="D9AEAE"/>
                </a:gs>
                <a:gs pos="50000">
                  <a:srgbClr val="FFCCCC"/>
                </a:gs>
                <a:gs pos="100000">
                  <a:srgbClr val="D9AEAE"/>
                </a:gs>
              </a:gsLst>
              <a:lin ang="0" scaled="1"/>
            </a:gra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515" tIns="43752" rIns="87515" bIns="43752"/>
            <a:lstStyle>
              <a:lvl1pPr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</a:rPr>
                <a:t>Оперативная дежурная смена</a:t>
              </a:r>
              <a:r>
                <a:rPr lang="ru-RU" sz="900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ru-RU" sz="900" b="1" dirty="0">
                  <a:solidFill>
                    <a:srgbClr val="000000"/>
                  </a:solidFill>
                </a:rPr>
                <a:t>Оперативный дежурный </a:t>
              </a:r>
            </a:p>
          </p:txBody>
        </p:sp>
        <p:sp>
          <p:nvSpPr>
            <p:cNvPr id="83" name="Oval 77"/>
            <p:cNvSpPr>
              <a:spLocks noChangeArrowheads="1"/>
            </p:cNvSpPr>
            <p:nvPr/>
          </p:nvSpPr>
          <p:spPr bwMode="auto">
            <a:xfrm>
              <a:off x="3421063" y="1824038"/>
              <a:ext cx="3327401" cy="723227"/>
            </a:xfrm>
            <a:prstGeom prst="ellipse">
              <a:avLst/>
            </a:prstGeom>
            <a:gradFill rotWithShape="0">
              <a:gsLst>
                <a:gs pos="0">
                  <a:srgbClr val="00B6B6"/>
                </a:gs>
                <a:gs pos="50000">
                  <a:srgbClr val="00FFFF"/>
                </a:gs>
                <a:gs pos="100000">
                  <a:srgbClr val="00B6B6"/>
                </a:gs>
              </a:gsLst>
              <a:lin ang="5400000" scaled="1"/>
            </a:gra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lIns="127700" tIns="63850" rIns="127700" bIns="63850"/>
            <a:lstStyle/>
            <a:p>
              <a:endParaRPr lang="ru-RU" sz="900">
                <a:solidFill>
                  <a:srgbClr val="000000"/>
                </a:solidFill>
              </a:endParaRPr>
            </a:p>
          </p:txBody>
        </p:sp>
        <p:sp>
          <p:nvSpPr>
            <p:cNvPr id="84" name="Text Box 78"/>
            <p:cNvSpPr txBox="1">
              <a:spLocks noChangeArrowheads="1"/>
            </p:cNvSpPr>
            <p:nvPr/>
          </p:nvSpPr>
          <p:spPr bwMode="auto">
            <a:xfrm>
              <a:off x="3620890" y="1908543"/>
              <a:ext cx="3048000" cy="56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7515" tIns="43752" rIns="87515" bIns="43752" anchor="ctr"/>
            <a:lstStyle>
              <a:lvl1pPr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</a:rPr>
                <a:t>КОМИССИЯ ПО ЧРЕЗВЫЧАЙНЫМ СИТУАЦИЯМ И ПОЖАРНОЙ БЕЗОПАСНОСТИ </a:t>
              </a:r>
            </a:p>
            <a:p>
              <a:pPr algn="ctr" eaLnBrk="1" hangingPunct="1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</a:rPr>
                <a:t>ЯНАО</a:t>
              </a:r>
              <a:endParaRPr lang="ru-RU" sz="9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5" name="Line 79"/>
            <p:cNvSpPr>
              <a:spLocks noChangeShapeType="1"/>
            </p:cNvSpPr>
            <p:nvPr/>
          </p:nvSpPr>
          <p:spPr bwMode="auto">
            <a:xfrm>
              <a:off x="4211638" y="3278188"/>
              <a:ext cx="18415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lIns="127700" tIns="63850" rIns="127700" bIns="63850"/>
            <a:lstStyle/>
            <a:p>
              <a:endParaRPr lang="ru-RU"/>
            </a:p>
          </p:txBody>
        </p:sp>
        <p:sp>
          <p:nvSpPr>
            <p:cNvPr id="86" name="Line 80"/>
            <p:cNvSpPr>
              <a:spLocks noChangeShapeType="1"/>
            </p:cNvSpPr>
            <p:nvPr/>
          </p:nvSpPr>
          <p:spPr bwMode="auto">
            <a:xfrm>
              <a:off x="4224371" y="2393771"/>
              <a:ext cx="1659571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lIns="127700" tIns="63850" rIns="127700" bIns="63850"/>
            <a:lstStyle/>
            <a:p>
              <a:endParaRPr lang="ru-RU"/>
            </a:p>
          </p:txBody>
        </p:sp>
        <p:grpSp>
          <p:nvGrpSpPr>
            <p:cNvPr id="87" name="Group 81"/>
            <p:cNvGrpSpPr>
              <a:grpSpLocks/>
            </p:cNvGrpSpPr>
            <p:nvPr/>
          </p:nvGrpSpPr>
          <p:grpSpPr bwMode="auto">
            <a:xfrm>
              <a:off x="7134225" y="2777409"/>
              <a:ext cx="2630488" cy="927100"/>
              <a:chOff x="7034" y="1858"/>
              <a:chExt cx="2545" cy="860"/>
            </a:xfrm>
          </p:grpSpPr>
          <p:sp>
            <p:nvSpPr>
              <p:cNvPr id="187" name="Text Box 82"/>
              <p:cNvSpPr txBox="1">
                <a:spLocks noChangeArrowheads="1"/>
              </p:cNvSpPr>
              <p:nvPr/>
            </p:nvSpPr>
            <p:spPr bwMode="auto">
              <a:xfrm>
                <a:off x="7048" y="1858"/>
                <a:ext cx="2531" cy="86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2666" tIns="31334" rIns="62666" bIns="31334"/>
              <a:lstStyle>
                <a:lvl1pPr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ru-RU" sz="900" b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Звенья функциональной подсистемы </a:t>
                </a:r>
                <a:r>
                  <a:rPr lang="ru-RU" sz="900" b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РСЧС</a:t>
                </a:r>
                <a:r>
                  <a:rPr lang="ru-RU" sz="900" b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  <a:p>
                <a:pPr algn="ctr" eaLnBrk="1" hangingPunct="1"/>
                <a:r>
                  <a:rPr lang="ru-RU" sz="900" b="1" dirty="0">
                    <a:solidFill>
                      <a:srgbClr val="000000"/>
                    </a:solidFill>
                    <a:latin typeface="Times New Roman" pitchFamily="18" charset="0"/>
                  </a:rPr>
                  <a:t>ЯНАО</a:t>
                </a:r>
              </a:p>
              <a:p>
                <a:pPr algn="ctr" eaLnBrk="1" hangingPunct="1"/>
                <a:endParaRPr lang="ru-RU" sz="900" b="1" dirty="0">
                  <a:solidFill>
                    <a:srgbClr val="000000"/>
                  </a:solidFill>
                  <a:latin typeface="Times New Roman" pitchFamily="18" charset="0"/>
                </a:endParaRPr>
              </a:p>
              <a:p>
                <a:pPr algn="ctr" eaLnBrk="1" hangingPunct="1"/>
                <a:endParaRPr lang="ru-RU" sz="9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900" b="1" dirty="0">
                    <a:solidFill>
                      <a:srgbClr val="000000"/>
                    </a:solidFill>
                    <a:latin typeface="Times New Roman" pitchFamily="18" charset="0"/>
                  </a:rPr>
                  <a:t>- Взаимодействующие комитеты и ведомства</a:t>
                </a:r>
                <a:endParaRPr lang="ru-RU" sz="9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900" b="1" dirty="0">
                    <a:solidFill>
                      <a:srgbClr val="000000"/>
                    </a:solidFill>
                  </a:rPr>
                  <a:t> </a:t>
                </a:r>
                <a:endParaRPr lang="ru-RU" sz="900" dirty="0">
                  <a:solidFill>
                    <a:srgbClr val="000000"/>
                  </a:solidFill>
                  <a:cs typeface="Times New Roman" pitchFamily="18" charset="0"/>
                </a:endParaRPr>
              </a:p>
              <a:p>
                <a:r>
                  <a:rPr lang="ru-RU" sz="900" b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 </a:t>
                </a:r>
                <a:endParaRPr lang="ru-RU" sz="9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sz="900" dirty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88" name="Line 83"/>
              <p:cNvSpPr>
                <a:spLocks noChangeShapeType="1"/>
              </p:cNvSpPr>
              <p:nvPr/>
            </p:nvSpPr>
            <p:spPr bwMode="auto">
              <a:xfrm>
                <a:off x="7034" y="2286"/>
                <a:ext cx="2531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8" name="AutoShape 29"/>
            <p:cNvSpPr>
              <a:spLocks noChangeArrowheads="1"/>
            </p:cNvSpPr>
            <p:nvPr/>
          </p:nvSpPr>
          <p:spPr bwMode="auto">
            <a:xfrm>
              <a:off x="5345113" y="4195763"/>
              <a:ext cx="350837" cy="460375"/>
            </a:xfrm>
            <a:prstGeom prst="downArrow">
              <a:avLst>
                <a:gd name="adj1" fmla="val 50000"/>
                <a:gd name="adj2" fmla="val 40108"/>
              </a:avLst>
            </a:prstGeom>
            <a:gradFill rotWithShape="0">
              <a:gsLst>
                <a:gs pos="0">
                  <a:srgbClr val="FF0000"/>
                </a:gs>
                <a:gs pos="100000">
                  <a:srgbClr val="A8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700" tIns="63850" rIns="127700" bIns="63850"/>
            <a:lstStyle/>
            <a:p>
              <a:endParaRPr lang="ru-RU" sz="900">
                <a:solidFill>
                  <a:srgbClr val="000000"/>
                </a:solidFill>
              </a:endParaRPr>
            </a:p>
          </p:txBody>
        </p:sp>
        <p:grpSp>
          <p:nvGrpSpPr>
            <p:cNvPr id="89" name="Group 84"/>
            <p:cNvGrpSpPr>
              <a:grpSpLocks/>
            </p:cNvGrpSpPr>
            <p:nvPr/>
          </p:nvGrpSpPr>
          <p:grpSpPr bwMode="auto">
            <a:xfrm>
              <a:off x="4371570" y="5324477"/>
              <a:ext cx="1169986" cy="1123061"/>
              <a:chOff x="2724" y="2823"/>
              <a:chExt cx="954" cy="617"/>
            </a:xfrm>
          </p:grpSpPr>
          <p:sp>
            <p:nvSpPr>
              <p:cNvPr id="181" name="AutoShape 85"/>
              <p:cNvSpPr>
                <a:spLocks noChangeArrowheads="1"/>
              </p:cNvSpPr>
              <p:nvPr/>
            </p:nvSpPr>
            <p:spPr bwMode="auto">
              <a:xfrm rot="10800000">
                <a:off x="3124" y="3211"/>
                <a:ext cx="145" cy="229"/>
              </a:xfrm>
              <a:prstGeom prst="downArrow">
                <a:avLst>
                  <a:gd name="adj1" fmla="val 50000"/>
                  <a:gd name="adj2" fmla="val 39483"/>
                </a:avLst>
              </a:prstGeom>
              <a:gradFill rotWithShape="0">
                <a:gsLst>
                  <a:gs pos="0">
                    <a:srgbClr val="99CCFF"/>
                  </a:gs>
                  <a:gs pos="100000">
                    <a:srgbClr val="475E76"/>
                  </a:gs>
                </a:gsLst>
                <a:lin ang="5400000" scaled="1"/>
              </a:gradFill>
              <a:ln w="1270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82" name="Text Box 87"/>
              <p:cNvSpPr txBox="1">
                <a:spLocks noChangeArrowheads="1"/>
              </p:cNvSpPr>
              <p:nvPr/>
            </p:nvSpPr>
            <p:spPr bwMode="auto">
              <a:xfrm>
                <a:off x="2724" y="2823"/>
                <a:ext cx="954" cy="329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2666" tIns="31334" rIns="62666" bIns="31334" anchor="ctr"/>
              <a:lstStyle>
                <a:lvl1pPr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ru-RU" sz="90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Управление</a:t>
                </a:r>
              </a:p>
              <a:p>
                <a:pPr algn="ctr" eaLnBrk="1" hangingPunct="1"/>
                <a:r>
                  <a:rPr lang="ru-RU" sz="90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ЖКХ</a:t>
                </a:r>
              </a:p>
              <a:p>
                <a:pPr algn="ctr" eaLnBrk="1" hangingPunct="1"/>
                <a:r>
                  <a:rPr lang="ru-RU" sz="900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МУП</a:t>
                </a:r>
                <a:r>
                  <a:rPr lang="ru-RU" sz="90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900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ПРЭП</a:t>
                </a:r>
                <a:r>
                  <a:rPr lang="ru-RU" sz="90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ru-RU" sz="900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МУП</a:t>
                </a:r>
                <a:r>
                  <a:rPr lang="ru-RU" sz="90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900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ТЭР</a:t>
                </a:r>
                <a:r>
                  <a:rPr lang="ru-RU" sz="90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, ООО </a:t>
                </a:r>
                <a:r>
                  <a:rPr lang="ru-RU" sz="900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ГТЭР</a:t>
                </a:r>
                <a:endParaRPr lang="ru-RU" sz="9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90" name="TextBox 75"/>
            <p:cNvSpPr txBox="1">
              <a:spLocks noChangeArrowheads="1"/>
            </p:cNvSpPr>
            <p:nvPr/>
          </p:nvSpPr>
          <p:spPr bwMode="auto">
            <a:xfrm>
              <a:off x="7356475" y="1895475"/>
              <a:ext cx="1709738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27700" tIns="63850" rIns="127700" bIns="63850"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05727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05727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05727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05727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900">
                  <a:solidFill>
                    <a:srgbClr val="000000"/>
                  </a:solidFill>
                </a:rPr>
                <a:t>Код  Новый Уренгой (3494)</a:t>
              </a:r>
            </a:p>
          </p:txBody>
        </p:sp>
        <p:grpSp>
          <p:nvGrpSpPr>
            <p:cNvPr id="95" name="Group 84"/>
            <p:cNvGrpSpPr>
              <a:grpSpLocks/>
            </p:cNvGrpSpPr>
            <p:nvPr/>
          </p:nvGrpSpPr>
          <p:grpSpPr bwMode="auto">
            <a:xfrm>
              <a:off x="1146166" y="5321298"/>
              <a:ext cx="1154110" cy="1369658"/>
              <a:chOff x="2824" y="2834"/>
              <a:chExt cx="954" cy="763"/>
            </a:xfrm>
          </p:grpSpPr>
          <p:sp>
            <p:nvSpPr>
              <p:cNvPr id="175" name="AutoShape 85"/>
              <p:cNvSpPr>
                <a:spLocks noChangeArrowheads="1"/>
              </p:cNvSpPr>
              <p:nvPr/>
            </p:nvSpPr>
            <p:spPr bwMode="auto">
              <a:xfrm rot="10800000">
                <a:off x="3232" y="3211"/>
                <a:ext cx="145" cy="229"/>
              </a:xfrm>
              <a:prstGeom prst="downArrow">
                <a:avLst>
                  <a:gd name="adj1" fmla="val 50000"/>
                  <a:gd name="adj2" fmla="val 39483"/>
                </a:avLst>
              </a:prstGeom>
              <a:gradFill rotWithShape="0">
                <a:gsLst>
                  <a:gs pos="0">
                    <a:srgbClr val="99CCFF"/>
                  </a:gs>
                  <a:gs pos="100000">
                    <a:srgbClr val="475E76"/>
                  </a:gs>
                </a:gsLst>
                <a:lin ang="5400000" scaled="1"/>
              </a:gradFill>
              <a:ln w="1270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76" name="Text Box 87"/>
              <p:cNvSpPr txBox="1">
                <a:spLocks noChangeArrowheads="1"/>
              </p:cNvSpPr>
              <p:nvPr/>
            </p:nvSpPr>
            <p:spPr bwMode="auto">
              <a:xfrm>
                <a:off x="2824" y="2834"/>
                <a:ext cx="954" cy="294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2666" tIns="31334" rIns="62666" bIns="31334" anchor="ctr"/>
              <a:lstStyle>
                <a:lvl1pPr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ru-RU" sz="90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ОМВД</a:t>
                </a:r>
                <a:endParaRPr lang="ru-RU" sz="9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0" name="Text Box 92"/>
              <p:cNvSpPr txBox="1">
                <a:spLocks noChangeArrowheads="1"/>
              </p:cNvSpPr>
              <p:nvPr/>
            </p:nvSpPr>
            <p:spPr bwMode="auto">
              <a:xfrm>
                <a:off x="3000" y="3470"/>
                <a:ext cx="589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2666" tIns="31334" rIns="62666" bIns="31334"/>
              <a:lstStyle>
                <a:lvl1pPr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ru-RU" sz="900" b="1" dirty="0" smtClean="0">
                    <a:solidFill>
                      <a:srgbClr val="000000"/>
                    </a:solidFill>
                    <a:cs typeface="Times New Roman" pitchFamily="18" charset="0"/>
                  </a:rPr>
                  <a:t>22 чел.</a:t>
                </a:r>
              </a:p>
              <a:p>
                <a:pPr algn="ctr" eaLnBrk="1" hangingPunct="1"/>
                <a:r>
                  <a:rPr lang="ru-RU" sz="900" b="1" dirty="0" smtClean="0">
                    <a:solidFill>
                      <a:srgbClr val="000000"/>
                    </a:solidFill>
                    <a:cs typeface="Times New Roman" pitchFamily="18" charset="0"/>
                  </a:rPr>
                  <a:t>7 ед. техники</a:t>
                </a:r>
                <a:endParaRPr lang="ru-RU" sz="900" b="1" dirty="0">
                  <a:solidFill>
                    <a:srgbClr val="000000"/>
                  </a:solidFill>
                  <a:cs typeface="Times New Roman" pitchFamily="18" charset="0"/>
                </a:endParaRPr>
              </a:p>
              <a:p>
                <a:pPr algn="ctr"/>
                <a:r>
                  <a:rPr lang="ru-RU" sz="90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 </a:t>
                </a:r>
              </a:p>
              <a:p>
                <a:pPr algn="ctr"/>
                <a:endParaRPr lang="ru-RU" sz="900" dirty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96" name="Group 84"/>
            <p:cNvGrpSpPr>
              <a:grpSpLocks/>
            </p:cNvGrpSpPr>
            <p:nvPr/>
          </p:nvGrpSpPr>
          <p:grpSpPr bwMode="auto">
            <a:xfrm>
              <a:off x="5616880" y="5310720"/>
              <a:ext cx="1358163" cy="1098545"/>
              <a:chOff x="2858" y="2817"/>
              <a:chExt cx="1153" cy="623"/>
            </a:xfrm>
          </p:grpSpPr>
          <p:sp>
            <p:nvSpPr>
              <p:cNvPr id="169" name="AutoShape 85"/>
              <p:cNvSpPr>
                <a:spLocks noChangeArrowheads="1"/>
              </p:cNvSpPr>
              <p:nvPr/>
            </p:nvSpPr>
            <p:spPr bwMode="auto">
              <a:xfrm rot="10800000">
                <a:off x="3354" y="3211"/>
                <a:ext cx="145" cy="229"/>
              </a:xfrm>
              <a:prstGeom prst="downArrow">
                <a:avLst>
                  <a:gd name="adj1" fmla="val 50000"/>
                  <a:gd name="adj2" fmla="val 39483"/>
                </a:avLst>
              </a:prstGeom>
              <a:gradFill rotWithShape="0">
                <a:gsLst>
                  <a:gs pos="0">
                    <a:srgbClr val="99CCFF"/>
                  </a:gs>
                  <a:gs pos="100000">
                    <a:srgbClr val="475E76"/>
                  </a:gs>
                </a:gsLst>
                <a:lin ang="5400000" scaled="1"/>
              </a:gradFill>
              <a:ln w="1270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 rot="10800000"/>
              <a:lstStyle/>
              <a:p>
                <a:pPr algn="ctr"/>
                <a:endParaRPr lang="ru-RU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70" name="Text Box 87"/>
              <p:cNvSpPr txBox="1">
                <a:spLocks noChangeArrowheads="1"/>
              </p:cNvSpPr>
              <p:nvPr/>
            </p:nvSpPr>
            <p:spPr bwMode="auto">
              <a:xfrm>
                <a:off x="2858" y="2817"/>
                <a:ext cx="1153" cy="320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2666" tIns="31334" rIns="62666" bIns="31334" anchor="ctr"/>
              <a:lstStyle>
                <a:lvl1pPr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ru-RU" sz="90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Оперативная ГРУППА</a:t>
                </a:r>
              </a:p>
              <a:p>
                <a:pPr algn="ctr" eaLnBrk="1" hangingPunct="1"/>
                <a:r>
                  <a:rPr lang="ru-RU" sz="90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По </a:t>
                </a:r>
                <a:r>
                  <a:rPr lang="ru-RU" sz="90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Новоуренгойскому</a:t>
                </a:r>
              </a:p>
              <a:p>
                <a:pPr algn="ctr" eaLnBrk="1" hangingPunct="1"/>
                <a:r>
                  <a:rPr lang="ru-RU" sz="90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гарнизону</a:t>
                </a:r>
                <a:endParaRPr lang="ru-RU" sz="9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97" name="Group 84"/>
            <p:cNvGrpSpPr>
              <a:grpSpLocks/>
            </p:cNvGrpSpPr>
            <p:nvPr/>
          </p:nvGrpSpPr>
          <p:grpSpPr bwMode="auto">
            <a:xfrm>
              <a:off x="9" y="5233556"/>
              <a:ext cx="1116016" cy="1819181"/>
              <a:chOff x="2824" y="2584"/>
              <a:chExt cx="954" cy="928"/>
            </a:xfrm>
          </p:grpSpPr>
          <p:sp>
            <p:nvSpPr>
              <p:cNvPr id="163" name="AutoShape 85"/>
              <p:cNvSpPr>
                <a:spLocks noChangeArrowheads="1"/>
              </p:cNvSpPr>
              <p:nvPr/>
            </p:nvSpPr>
            <p:spPr bwMode="auto">
              <a:xfrm rot="10800000">
                <a:off x="3218" y="3020"/>
                <a:ext cx="145" cy="229"/>
              </a:xfrm>
              <a:prstGeom prst="downArrow">
                <a:avLst>
                  <a:gd name="adj1" fmla="val 50000"/>
                  <a:gd name="adj2" fmla="val 39483"/>
                </a:avLst>
              </a:prstGeom>
              <a:gradFill rotWithShape="0">
                <a:gsLst>
                  <a:gs pos="0">
                    <a:srgbClr val="99CCFF"/>
                  </a:gs>
                  <a:gs pos="100000">
                    <a:srgbClr val="475E76"/>
                  </a:gs>
                </a:gsLst>
                <a:lin ang="5400000" scaled="1"/>
              </a:gradFill>
              <a:ln w="1270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64" name="Text Box 87"/>
              <p:cNvSpPr txBox="1">
                <a:spLocks noChangeArrowheads="1"/>
              </p:cNvSpPr>
              <p:nvPr/>
            </p:nvSpPr>
            <p:spPr bwMode="auto">
              <a:xfrm>
                <a:off x="2824" y="2584"/>
                <a:ext cx="954" cy="431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2666" tIns="31334" rIns="62666" bIns="31334" anchor="ctr"/>
              <a:lstStyle>
                <a:lvl1pPr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ru-RU" sz="900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ПЧ</a:t>
                </a:r>
                <a:endParaRPr lang="ru-RU" sz="9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 eaLnBrk="1" hangingPunct="1"/>
                <a:r>
                  <a:rPr lang="ru-RU" sz="90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900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ПЧ-7</a:t>
                </a:r>
                <a:r>
                  <a:rPr lang="ru-RU" sz="90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ФПС, </a:t>
                </a:r>
                <a:endParaRPr lang="ru-RU" sz="90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 eaLnBrk="1" hangingPunct="1"/>
                <a:r>
                  <a:rPr lang="ru-RU" sz="900" dirty="0" err="1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ПЧ-8</a:t>
                </a:r>
                <a:r>
                  <a:rPr lang="ru-RU" sz="90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ФПС,</a:t>
                </a:r>
              </a:p>
              <a:p>
                <a:pPr algn="ctr" eaLnBrk="1" hangingPunct="1"/>
                <a:r>
                  <a:rPr lang="ru-RU" sz="900" dirty="0" err="1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ПЧ-9</a:t>
                </a:r>
                <a:r>
                  <a:rPr lang="ru-RU" sz="90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90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ФПС,</a:t>
                </a:r>
              </a:p>
              <a:p>
                <a:pPr algn="ctr" eaLnBrk="1" hangingPunct="1"/>
                <a:r>
                  <a:rPr lang="ru-RU" sz="900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ПЧ-10</a:t>
                </a:r>
                <a:r>
                  <a:rPr lang="ru-RU" sz="90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90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ФПС</a:t>
                </a:r>
                <a:endParaRPr lang="ru-RU" sz="9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7" name="Oval 91"/>
              <p:cNvSpPr>
                <a:spLocks noChangeArrowheads="1"/>
              </p:cNvSpPr>
              <p:nvPr/>
            </p:nvSpPr>
            <p:spPr bwMode="auto">
              <a:xfrm>
                <a:off x="2962" y="3160"/>
                <a:ext cx="647" cy="352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68" name="Text Box 92"/>
              <p:cNvSpPr txBox="1">
                <a:spLocks noChangeArrowheads="1"/>
              </p:cNvSpPr>
              <p:nvPr/>
            </p:nvSpPr>
            <p:spPr bwMode="auto">
              <a:xfrm>
                <a:off x="2983" y="3210"/>
                <a:ext cx="647" cy="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2666" tIns="31334" rIns="62666" bIns="31334"/>
              <a:lstStyle>
                <a:lvl1pPr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ru-RU" sz="900" b="1" dirty="0" smtClean="0">
                    <a:solidFill>
                      <a:srgbClr val="000000"/>
                    </a:solidFill>
                  </a:rPr>
                  <a:t>179 чел</a:t>
                </a:r>
              </a:p>
              <a:p>
                <a:pPr algn="ctr" eaLnBrk="1" hangingPunct="1"/>
                <a:r>
                  <a:rPr lang="ru-RU" sz="900" b="1" dirty="0" smtClean="0">
                    <a:solidFill>
                      <a:srgbClr val="000000"/>
                    </a:solidFill>
                  </a:rPr>
                  <a:t>51 ед. техники</a:t>
                </a:r>
                <a:endParaRPr lang="ru-RU" sz="900" b="1" dirty="0">
                  <a:solidFill>
                    <a:srgbClr val="000000"/>
                  </a:solidFill>
                  <a:cs typeface="Times New Roman" pitchFamily="18" charset="0"/>
                </a:endParaRPr>
              </a:p>
              <a:p>
                <a:pPr algn="ctr"/>
                <a:r>
                  <a:rPr lang="ru-RU" sz="90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 </a:t>
                </a:r>
              </a:p>
              <a:p>
                <a:pPr algn="ctr"/>
                <a:endParaRPr lang="ru-RU" sz="900" dirty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98" name="Group 84"/>
            <p:cNvGrpSpPr>
              <a:grpSpLocks/>
            </p:cNvGrpSpPr>
            <p:nvPr/>
          </p:nvGrpSpPr>
          <p:grpSpPr bwMode="auto">
            <a:xfrm>
              <a:off x="7050370" y="5321298"/>
              <a:ext cx="834741" cy="1097832"/>
              <a:chOff x="3036" y="2823"/>
              <a:chExt cx="697" cy="602"/>
            </a:xfrm>
          </p:grpSpPr>
          <p:sp>
            <p:nvSpPr>
              <p:cNvPr id="157" name="AutoShape 85"/>
              <p:cNvSpPr>
                <a:spLocks noChangeArrowheads="1"/>
              </p:cNvSpPr>
              <p:nvPr/>
            </p:nvSpPr>
            <p:spPr bwMode="auto">
              <a:xfrm rot="10800000">
                <a:off x="3322" y="3196"/>
                <a:ext cx="145" cy="229"/>
              </a:xfrm>
              <a:prstGeom prst="downArrow">
                <a:avLst>
                  <a:gd name="adj1" fmla="val 50000"/>
                  <a:gd name="adj2" fmla="val 39483"/>
                </a:avLst>
              </a:prstGeom>
              <a:gradFill rotWithShape="0">
                <a:gsLst>
                  <a:gs pos="0">
                    <a:srgbClr val="99CCFF"/>
                  </a:gs>
                  <a:gs pos="100000">
                    <a:srgbClr val="475E76"/>
                  </a:gs>
                </a:gsLst>
                <a:lin ang="5400000" scaled="1"/>
              </a:gradFill>
              <a:ln w="1270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 rot="10800000"/>
              <a:lstStyle/>
              <a:p>
                <a:pPr algn="ctr"/>
                <a:endParaRPr lang="ru-RU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8" name="Text Box 87"/>
              <p:cNvSpPr txBox="1">
                <a:spLocks noChangeArrowheads="1"/>
              </p:cNvSpPr>
              <p:nvPr/>
            </p:nvSpPr>
            <p:spPr bwMode="auto">
              <a:xfrm>
                <a:off x="3036" y="2823"/>
                <a:ext cx="697" cy="304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2666" tIns="31334" rIns="62666" bIns="31334" anchor="ctr"/>
              <a:lstStyle>
                <a:lvl1pPr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ru-RU" sz="90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МКУ «СЭР»</a:t>
                </a:r>
              </a:p>
            </p:txBody>
          </p:sp>
        </p:grpSp>
        <p:grpSp>
          <p:nvGrpSpPr>
            <p:cNvPr id="99" name="Group 84"/>
            <p:cNvGrpSpPr>
              <a:grpSpLocks/>
            </p:cNvGrpSpPr>
            <p:nvPr/>
          </p:nvGrpSpPr>
          <p:grpSpPr bwMode="auto">
            <a:xfrm>
              <a:off x="3425826" y="5326067"/>
              <a:ext cx="908343" cy="1033727"/>
              <a:chOff x="2874" y="2823"/>
              <a:chExt cx="727" cy="617"/>
            </a:xfrm>
          </p:grpSpPr>
          <p:sp>
            <p:nvSpPr>
              <p:cNvPr id="151" name="AutoShape 85"/>
              <p:cNvSpPr>
                <a:spLocks noChangeArrowheads="1"/>
              </p:cNvSpPr>
              <p:nvPr/>
            </p:nvSpPr>
            <p:spPr bwMode="auto">
              <a:xfrm rot="10800000">
                <a:off x="3187" y="3211"/>
                <a:ext cx="145" cy="229"/>
              </a:xfrm>
              <a:prstGeom prst="downArrow">
                <a:avLst>
                  <a:gd name="adj1" fmla="val 50000"/>
                  <a:gd name="adj2" fmla="val 39483"/>
                </a:avLst>
              </a:prstGeom>
              <a:gradFill rotWithShape="0">
                <a:gsLst>
                  <a:gs pos="0">
                    <a:srgbClr val="99CCFF"/>
                  </a:gs>
                  <a:gs pos="100000">
                    <a:srgbClr val="475E76"/>
                  </a:gs>
                </a:gsLst>
                <a:lin ang="5400000" scaled="1"/>
              </a:gradFill>
              <a:ln w="1270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2" name="Text Box 87"/>
              <p:cNvSpPr txBox="1">
                <a:spLocks noChangeArrowheads="1"/>
              </p:cNvSpPr>
              <p:nvPr/>
            </p:nvSpPr>
            <p:spPr bwMode="auto">
              <a:xfrm>
                <a:off x="2874" y="2823"/>
                <a:ext cx="727" cy="328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2666" tIns="31334" rIns="62666" bIns="31334" anchor="ctr"/>
              <a:lstStyle>
                <a:lvl1pPr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ru-RU" sz="90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Прокуратура</a:t>
                </a:r>
              </a:p>
            </p:txBody>
          </p:sp>
        </p:grpSp>
        <p:sp>
          <p:nvSpPr>
            <p:cNvPr id="146" name="Text Box 87"/>
            <p:cNvSpPr txBox="1">
              <a:spLocks noChangeArrowheads="1"/>
            </p:cNvSpPr>
            <p:nvPr/>
          </p:nvSpPr>
          <p:spPr bwMode="auto">
            <a:xfrm>
              <a:off x="7943848" y="5321302"/>
              <a:ext cx="1087438" cy="552910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2666" tIns="31334" rIns="62666" bIns="31334" anchor="ctr"/>
            <a:lstStyle>
              <a:lvl1pPr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9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Газовая служба </a:t>
              </a:r>
            </a:p>
            <a:p>
              <a:pPr algn="ctr" eaLnBrk="1" hangingPunct="1"/>
              <a:r>
                <a:rPr lang="ru-RU" sz="9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04</a:t>
              </a:r>
            </a:p>
          </p:txBody>
        </p:sp>
        <p:grpSp>
          <p:nvGrpSpPr>
            <p:cNvPr id="125" name="Group 84"/>
            <p:cNvGrpSpPr>
              <a:grpSpLocks/>
            </p:cNvGrpSpPr>
            <p:nvPr/>
          </p:nvGrpSpPr>
          <p:grpSpPr bwMode="auto">
            <a:xfrm>
              <a:off x="9059866" y="5321299"/>
              <a:ext cx="1143001" cy="1082675"/>
              <a:chOff x="2823" y="2823"/>
              <a:chExt cx="1027" cy="614"/>
            </a:xfrm>
          </p:grpSpPr>
          <p:sp>
            <p:nvSpPr>
              <p:cNvPr id="134" name="AutoShape 85"/>
              <p:cNvSpPr>
                <a:spLocks noChangeArrowheads="1"/>
              </p:cNvSpPr>
              <p:nvPr/>
            </p:nvSpPr>
            <p:spPr bwMode="auto">
              <a:xfrm rot="10800000">
                <a:off x="3223" y="3208"/>
                <a:ext cx="145" cy="229"/>
              </a:xfrm>
              <a:prstGeom prst="downArrow">
                <a:avLst>
                  <a:gd name="adj1" fmla="val 50000"/>
                  <a:gd name="adj2" fmla="val 39483"/>
                </a:avLst>
              </a:prstGeom>
              <a:gradFill rotWithShape="0">
                <a:gsLst>
                  <a:gs pos="0">
                    <a:srgbClr val="99CCFF"/>
                  </a:gs>
                  <a:gs pos="100000">
                    <a:srgbClr val="475E76"/>
                  </a:gs>
                </a:gsLst>
                <a:lin ang="5400000" scaled="1"/>
              </a:gradFill>
              <a:ln w="1270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 rot="10800000"/>
              <a:lstStyle/>
              <a:p>
                <a:pPr algn="ctr"/>
                <a:endParaRPr lang="ru-RU" sz="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5" name="Text Box 87"/>
              <p:cNvSpPr txBox="1">
                <a:spLocks noChangeArrowheads="1"/>
              </p:cNvSpPr>
              <p:nvPr/>
            </p:nvSpPr>
            <p:spPr bwMode="auto">
              <a:xfrm>
                <a:off x="2823" y="2823"/>
                <a:ext cx="1027" cy="325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2666" tIns="31334" rIns="62666" bIns="31334" anchor="ctr"/>
              <a:lstStyle>
                <a:lvl1pPr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873125" eaLnBrk="0" hangingPunct="0">
                  <a:defRPr sz="21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8731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/>
                <a:r>
                  <a:rPr lang="ru-RU" sz="90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МУП АТП</a:t>
                </a:r>
              </a:p>
            </p:txBody>
          </p:sp>
        </p:grpSp>
        <p:sp>
          <p:nvSpPr>
            <p:cNvPr id="128" name="Text Box 22"/>
            <p:cNvSpPr txBox="1">
              <a:spLocks noChangeArrowheads="1"/>
            </p:cNvSpPr>
            <p:nvPr/>
          </p:nvSpPr>
          <p:spPr bwMode="auto">
            <a:xfrm>
              <a:off x="1926982" y="3161243"/>
              <a:ext cx="1879600" cy="1122362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515" tIns="43752" rIns="87515" bIns="43752"/>
            <a:lstStyle>
              <a:lvl1pPr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Службы территориального звена </a:t>
              </a:r>
              <a:r>
                <a:rPr lang="ru-RU" sz="900" b="1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РСЧС</a:t>
              </a:r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ctr" eaLnBrk="1" hangingPunct="1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</a:rPr>
                <a:t> МО г. Новый Уренгой</a:t>
              </a:r>
            </a:p>
            <a:p>
              <a:pPr algn="ctr" eaLnBrk="1" hangingPunct="1"/>
              <a:endParaRPr lang="ru-RU" sz="900" b="1" dirty="0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/>
              <a:r>
                <a:rPr lang="ru-RU" sz="9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 </a:t>
              </a:r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</a:rPr>
                <a:t>орган управления по делам  </a:t>
              </a:r>
              <a:r>
                <a:rPr lang="ru-RU" sz="900" b="1" dirty="0" err="1">
                  <a:solidFill>
                    <a:srgbClr val="000000"/>
                  </a:solidFill>
                  <a:latin typeface="Times New Roman" pitchFamily="18" charset="0"/>
                </a:rPr>
                <a:t>ГОЧС</a:t>
              </a:r>
              <a:endParaRPr lang="ru-RU" sz="900" b="1" dirty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</a:rPr>
                <a:t> МО</a:t>
              </a:r>
              <a:r>
                <a:rPr lang="ru-RU" sz="900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</a:rPr>
                <a:t>г. Новый Уренгой</a:t>
              </a:r>
            </a:p>
            <a:p>
              <a:pPr algn="ctr"/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endParaRPr lang="ru-RU" sz="9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29" name="Text Box 32"/>
            <p:cNvSpPr txBox="1">
              <a:spLocks noChangeArrowheads="1"/>
            </p:cNvSpPr>
            <p:nvPr/>
          </p:nvSpPr>
          <p:spPr bwMode="auto">
            <a:xfrm>
              <a:off x="8529639" y="4656138"/>
              <a:ext cx="1427795" cy="500532"/>
            </a:xfrm>
            <a:prstGeom prst="rect">
              <a:avLst/>
            </a:prstGeom>
            <a:gradFill rotWithShape="0">
              <a:gsLst>
                <a:gs pos="0">
                  <a:srgbClr val="CBA2A2"/>
                </a:gs>
                <a:gs pos="50000">
                  <a:srgbClr val="FFCCCC"/>
                </a:gs>
                <a:gs pos="100000">
                  <a:srgbClr val="CBA2A2"/>
                </a:gs>
              </a:gsLst>
              <a:lin ang="0" scaled="1"/>
            </a:gra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87515" tIns="43752" rIns="87515" bIns="43752"/>
            <a:lstStyle>
              <a:lvl1pPr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873125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8731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900" b="1" dirty="0">
                  <a:solidFill>
                    <a:srgbClr val="000000"/>
                  </a:solidFill>
                </a:rPr>
                <a:t> Силы и средства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900" b="1" dirty="0" err="1">
                  <a:solidFill>
                    <a:srgbClr val="000000"/>
                  </a:solidFill>
                </a:rPr>
                <a:t>ФП</a:t>
              </a:r>
              <a:r>
                <a:rPr lang="ru-RU" sz="900" b="1" dirty="0">
                  <a:solidFill>
                    <a:srgbClr val="000000"/>
                  </a:solidFill>
                </a:rPr>
                <a:t> </a:t>
              </a:r>
              <a:r>
                <a:rPr lang="ru-RU" sz="900" b="1" dirty="0" err="1">
                  <a:solidFill>
                    <a:srgbClr val="000000"/>
                  </a:solidFill>
                </a:rPr>
                <a:t>РСЧС</a:t>
              </a:r>
              <a:endPara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/>
              <a:r>
                <a:rPr lang="ru-RU" sz="900" b="1" dirty="0">
                  <a:solidFill>
                    <a:srgbClr val="000000"/>
                  </a:solidFill>
                  <a:latin typeface="Times New Roman" pitchFamily="18" charset="0"/>
                </a:rPr>
                <a:t>МО г.Новый Уренгой</a:t>
              </a:r>
            </a:p>
          </p:txBody>
        </p:sp>
        <p:sp>
          <p:nvSpPr>
            <p:cNvPr id="130" name="AutoShape 36"/>
            <p:cNvSpPr>
              <a:spLocks noChangeArrowheads="1"/>
            </p:cNvSpPr>
            <p:nvPr/>
          </p:nvSpPr>
          <p:spPr bwMode="auto">
            <a:xfrm>
              <a:off x="8934450" y="4457515"/>
              <a:ext cx="471488" cy="161925"/>
            </a:xfrm>
            <a:prstGeom prst="downArrow">
              <a:avLst>
                <a:gd name="adj1" fmla="val 50000"/>
                <a:gd name="adj2" fmla="val 48384"/>
              </a:avLst>
            </a:prstGeom>
            <a:gradFill rotWithShape="0">
              <a:gsLst>
                <a:gs pos="0">
                  <a:srgbClr val="99CCFF"/>
                </a:gs>
                <a:gs pos="100000">
                  <a:srgbClr val="6181A1"/>
                </a:gs>
              </a:gsLst>
              <a:lin ang="5400000" scaled="1"/>
            </a:gradFill>
            <a:ln w="1270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127700" tIns="63850" rIns="127700" bIns="63850"/>
            <a:lstStyle/>
            <a:p>
              <a:endParaRPr lang="ru-RU" sz="900">
                <a:solidFill>
                  <a:srgbClr val="000000"/>
                </a:solidFill>
              </a:endParaRPr>
            </a:p>
          </p:txBody>
        </p:sp>
      </p:grpSp>
      <p:sp>
        <p:nvSpPr>
          <p:cNvPr id="105" name="Oval 91"/>
          <p:cNvSpPr>
            <a:spLocks noChangeArrowheads="1"/>
          </p:cNvSpPr>
          <p:nvPr/>
        </p:nvSpPr>
        <p:spPr bwMode="auto">
          <a:xfrm>
            <a:off x="2432720" y="5949280"/>
            <a:ext cx="722556" cy="648072"/>
          </a:xfrm>
          <a:prstGeom prst="ellipse">
            <a:avLst/>
          </a:prstGeom>
          <a:solidFill>
            <a:srgbClr val="CCCC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ctr"/>
            <a:endParaRPr lang="ru-RU" sz="900">
              <a:solidFill>
                <a:srgbClr val="000000"/>
              </a:solidFill>
            </a:endParaRPr>
          </a:p>
        </p:txBody>
      </p:sp>
      <p:sp>
        <p:nvSpPr>
          <p:cNvPr id="106" name="Text Box 92"/>
          <p:cNvSpPr txBox="1">
            <a:spLocks noChangeArrowheads="1"/>
          </p:cNvSpPr>
          <p:nvPr/>
        </p:nvSpPr>
        <p:spPr bwMode="auto">
          <a:xfrm>
            <a:off x="2455978" y="6042070"/>
            <a:ext cx="722556" cy="14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666" tIns="31334" rIns="62666" bIns="31334"/>
          <a:lstStyle>
            <a:lvl1pPr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900" b="1" dirty="0" smtClean="0">
                <a:solidFill>
                  <a:srgbClr val="000000"/>
                </a:solidFill>
              </a:rPr>
              <a:t>24 чел</a:t>
            </a:r>
          </a:p>
          <a:p>
            <a:pPr algn="ctr" eaLnBrk="1" hangingPunct="1"/>
            <a:r>
              <a:rPr lang="ru-RU" sz="900" b="1" dirty="0" smtClean="0">
                <a:solidFill>
                  <a:srgbClr val="000000"/>
                </a:solidFill>
              </a:rPr>
              <a:t>8 ед. техники</a:t>
            </a:r>
            <a:endParaRPr lang="ru-RU" sz="900" b="1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/>
            <a:r>
              <a: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endParaRPr lang="ru-RU" sz="9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7" name="Oval 91"/>
          <p:cNvSpPr>
            <a:spLocks noChangeArrowheads="1"/>
          </p:cNvSpPr>
          <p:nvPr/>
        </p:nvSpPr>
        <p:spPr bwMode="auto">
          <a:xfrm>
            <a:off x="3440832" y="5877272"/>
            <a:ext cx="722556" cy="648072"/>
          </a:xfrm>
          <a:prstGeom prst="ellipse">
            <a:avLst/>
          </a:prstGeom>
          <a:solidFill>
            <a:srgbClr val="CCCC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ctr"/>
            <a:endParaRPr lang="ru-RU" sz="900">
              <a:solidFill>
                <a:srgbClr val="000000"/>
              </a:solidFill>
            </a:endParaRPr>
          </a:p>
        </p:txBody>
      </p:sp>
      <p:sp>
        <p:nvSpPr>
          <p:cNvPr id="108" name="Text Box 92"/>
          <p:cNvSpPr txBox="1">
            <a:spLocks noChangeArrowheads="1"/>
          </p:cNvSpPr>
          <p:nvPr/>
        </p:nvSpPr>
        <p:spPr bwMode="auto">
          <a:xfrm>
            <a:off x="3440832" y="5970062"/>
            <a:ext cx="722556" cy="14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666" tIns="31334" rIns="62666" bIns="31334"/>
          <a:lstStyle>
            <a:lvl1pPr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900" b="1" dirty="0" smtClean="0">
                <a:solidFill>
                  <a:srgbClr val="000000"/>
                </a:solidFill>
              </a:rPr>
              <a:t>1 чел</a:t>
            </a:r>
          </a:p>
          <a:p>
            <a:pPr algn="ctr" eaLnBrk="1" hangingPunct="1"/>
            <a:r>
              <a:rPr lang="ru-RU" sz="900" b="1" dirty="0" smtClean="0">
                <a:solidFill>
                  <a:srgbClr val="000000"/>
                </a:solidFill>
              </a:rPr>
              <a:t>1 ед. техники</a:t>
            </a:r>
            <a:endParaRPr lang="ru-RU" sz="900" b="1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/>
            <a:r>
              <a: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endParaRPr lang="ru-RU" sz="9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0" name="Oval 91"/>
          <p:cNvSpPr>
            <a:spLocks noChangeArrowheads="1"/>
          </p:cNvSpPr>
          <p:nvPr/>
        </p:nvSpPr>
        <p:spPr bwMode="auto">
          <a:xfrm>
            <a:off x="4448944" y="5877272"/>
            <a:ext cx="722556" cy="648072"/>
          </a:xfrm>
          <a:prstGeom prst="ellipse">
            <a:avLst/>
          </a:prstGeom>
          <a:solidFill>
            <a:srgbClr val="CCCC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ctr"/>
            <a:endParaRPr lang="ru-RU" sz="900">
              <a:solidFill>
                <a:srgbClr val="000000"/>
              </a:solidFill>
            </a:endParaRPr>
          </a:p>
        </p:txBody>
      </p:sp>
      <p:sp>
        <p:nvSpPr>
          <p:cNvPr id="111" name="Text Box 92"/>
          <p:cNvSpPr txBox="1">
            <a:spLocks noChangeArrowheads="1"/>
          </p:cNvSpPr>
          <p:nvPr/>
        </p:nvSpPr>
        <p:spPr bwMode="auto">
          <a:xfrm>
            <a:off x="4448944" y="5970062"/>
            <a:ext cx="722556" cy="14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666" tIns="31334" rIns="62666" bIns="31334"/>
          <a:lstStyle>
            <a:lvl1pPr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900" b="1" dirty="0" smtClean="0">
                <a:solidFill>
                  <a:srgbClr val="000000"/>
                </a:solidFill>
              </a:rPr>
              <a:t>50 чел</a:t>
            </a:r>
          </a:p>
          <a:p>
            <a:pPr algn="ctr" eaLnBrk="1" hangingPunct="1"/>
            <a:r>
              <a:rPr lang="ru-RU" sz="900" b="1" dirty="0" smtClean="0">
                <a:solidFill>
                  <a:srgbClr val="000000"/>
                </a:solidFill>
              </a:rPr>
              <a:t>26 ед. техники</a:t>
            </a:r>
            <a:endParaRPr lang="ru-RU" sz="900" b="1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/>
            <a:r>
              <a: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endParaRPr lang="ru-RU" sz="9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2" name="Oval 91"/>
          <p:cNvSpPr>
            <a:spLocks noChangeArrowheads="1"/>
          </p:cNvSpPr>
          <p:nvPr/>
        </p:nvSpPr>
        <p:spPr bwMode="auto">
          <a:xfrm>
            <a:off x="5742612" y="5877272"/>
            <a:ext cx="722556" cy="648072"/>
          </a:xfrm>
          <a:prstGeom prst="ellipse">
            <a:avLst/>
          </a:prstGeom>
          <a:solidFill>
            <a:srgbClr val="CCCC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ctr"/>
            <a:endParaRPr lang="ru-RU" sz="900">
              <a:solidFill>
                <a:srgbClr val="000000"/>
              </a:solidFill>
            </a:endParaRPr>
          </a:p>
        </p:txBody>
      </p:sp>
      <p:sp>
        <p:nvSpPr>
          <p:cNvPr id="113" name="Text Box 92"/>
          <p:cNvSpPr txBox="1">
            <a:spLocks noChangeArrowheads="1"/>
          </p:cNvSpPr>
          <p:nvPr/>
        </p:nvSpPr>
        <p:spPr bwMode="auto">
          <a:xfrm>
            <a:off x="5742612" y="5970062"/>
            <a:ext cx="722556" cy="14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666" tIns="31334" rIns="62666" bIns="31334"/>
          <a:lstStyle>
            <a:lvl1pPr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900" b="1" dirty="0" smtClean="0">
                <a:solidFill>
                  <a:srgbClr val="000000"/>
                </a:solidFill>
              </a:rPr>
              <a:t>6 чел</a:t>
            </a:r>
          </a:p>
          <a:p>
            <a:pPr algn="ctr" eaLnBrk="1" hangingPunct="1"/>
            <a:r>
              <a:rPr lang="ru-RU" sz="900" b="1" dirty="0" smtClean="0">
                <a:solidFill>
                  <a:srgbClr val="000000"/>
                </a:solidFill>
              </a:rPr>
              <a:t>1 ед. техники</a:t>
            </a:r>
            <a:endParaRPr lang="ru-RU" sz="900" b="1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/>
            <a:r>
              <a: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endParaRPr lang="ru-RU" sz="9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4" name="Oval 91"/>
          <p:cNvSpPr>
            <a:spLocks noChangeArrowheads="1"/>
          </p:cNvSpPr>
          <p:nvPr/>
        </p:nvSpPr>
        <p:spPr bwMode="auto">
          <a:xfrm>
            <a:off x="6825208" y="5877272"/>
            <a:ext cx="722556" cy="648072"/>
          </a:xfrm>
          <a:prstGeom prst="ellipse">
            <a:avLst/>
          </a:prstGeom>
          <a:solidFill>
            <a:srgbClr val="CCCC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ctr"/>
            <a:endParaRPr lang="ru-RU" sz="900">
              <a:solidFill>
                <a:srgbClr val="000000"/>
              </a:solidFill>
            </a:endParaRPr>
          </a:p>
        </p:txBody>
      </p:sp>
      <p:sp>
        <p:nvSpPr>
          <p:cNvPr id="115" name="Text Box 92"/>
          <p:cNvSpPr txBox="1">
            <a:spLocks noChangeArrowheads="1"/>
          </p:cNvSpPr>
          <p:nvPr/>
        </p:nvSpPr>
        <p:spPr bwMode="auto">
          <a:xfrm>
            <a:off x="6825208" y="5970062"/>
            <a:ext cx="722556" cy="14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666" tIns="31334" rIns="62666" bIns="31334"/>
          <a:lstStyle>
            <a:lvl1pPr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900" b="1" dirty="0" smtClean="0">
                <a:solidFill>
                  <a:srgbClr val="000000"/>
                </a:solidFill>
              </a:rPr>
              <a:t>2 чел</a:t>
            </a:r>
          </a:p>
          <a:p>
            <a:pPr algn="ctr" eaLnBrk="1" hangingPunct="1"/>
            <a:r>
              <a:rPr lang="ru-RU" sz="900" b="1" dirty="0" smtClean="0">
                <a:solidFill>
                  <a:srgbClr val="000000"/>
                </a:solidFill>
              </a:rPr>
              <a:t>2 ед. техники</a:t>
            </a:r>
            <a:endParaRPr lang="ru-RU" sz="900" b="1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/>
            <a:r>
              <a: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endParaRPr lang="ru-RU" sz="9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6" name="Oval 91"/>
          <p:cNvSpPr>
            <a:spLocks noChangeArrowheads="1"/>
          </p:cNvSpPr>
          <p:nvPr/>
        </p:nvSpPr>
        <p:spPr bwMode="auto">
          <a:xfrm>
            <a:off x="7813267" y="5877272"/>
            <a:ext cx="722556" cy="648072"/>
          </a:xfrm>
          <a:prstGeom prst="ellipse">
            <a:avLst/>
          </a:prstGeom>
          <a:solidFill>
            <a:srgbClr val="CCCC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ctr"/>
            <a:endParaRPr lang="ru-RU" sz="900">
              <a:solidFill>
                <a:srgbClr val="000000"/>
              </a:solidFill>
            </a:endParaRPr>
          </a:p>
        </p:txBody>
      </p:sp>
      <p:sp>
        <p:nvSpPr>
          <p:cNvPr id="117" name="Text Box 92"/>
          <p:cNvSpPr txBox="1">
            <a:spLocks noChangeArrowheads="1"/>
          </p:cNvSpPr>
          <p:nvPr/>
        </p:nvSpPr>
        <p:spPr bwMode="auto">
          <a:xfrm>
            <a:off x="7833320" y="5970062"/>
            <a:ext cx="722556" cy="14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666" tIns="31334" rIns="62666" bIns="31334"/>
          <a:lstStyle>
            <a:lvl1pPr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900" b="1" dirty="0" smtClean="0">
                <a:solidFill>
                  <a:srgbClr val="000000"/>
                </a:solidFill>
              </a:rPr>
              <a:t>30 чел</a:t>
            </a:r>
          </a:p>
          <a:p>
            <a:pPr algn="ctr" eaLnBrk="1" hangingPunct="1"/>
            <a:r>
              <a:rPr lang="ru-RU" sz="900" b="1" dirty="0" smtClean="0">
                <a:solidFill>
                  <a:srgbClr val="000000"/>
                </a:solidFill>
              </a:rPr>
              <a:t>4 ед. техники</a:t>
            </a:r>
            <a:endParaRPr lang="ru-RU" sz="900" b="1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/>
            <a:r>
              <a: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endParaRPr lang="ru-RU" sz="9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8" name="Oval 91"/>
          <p:cNvSpPr>
            <a:spLocks noChangeArrowheads="1"/>
          </p:cNvSpPr>
          <p:nvPr/>
        </p:nvSpPr>
        <p:spPr bwMode="auto">
          <a:xfrm>
            <a:off x="8841432" y="5877272"/>
            <a:ext cx="722556" cy="648072"/>
          </a:xfrm>
          <a:prstGeom prst="ellipse">
            <a:avLst/>
          </a:prstGeom>
          <a:solidFill>
            <a:srgbClr val="CCCC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algn="ctr"/>
            <a:endParaRPr lang="ru-RU" sz="900">
              <a:solidFill>
                <a:srgbClr val="000000"/>
              </a:solidFill>
            </a:endParaRPr>
          </a:p>
        </p:txBody>
      </p:sp>
      <p:sp>
        <p:nvSpPr>
          <p:cNvPr id="119" name="Text Box 92"/>
          <p:cNvSpPr txBox="1">
            <a:spLocks noChangeArrowheads="1"/>
          </p:cNvSpPr>
          <p:nvPr/>
        </p:nvSpPr>
        <p:spPr bwMode="auto">
          <a:xfrm>
            <a:off x="8841432" y="5970062"/>
            <a:ext cx="722556" cy="14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666" tIns="31334" rIns="62666" bIns="31334"/>
          <a:lstStyle>
            <a:lvl1pPr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73125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731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900" b="1" dirty="0" smtClean="0">
                <a:solidFill>
                  <a:srgbClr val="000000"/>
                </a:solidFill>
              </a:rPr>
              <a:t>14 чел</a:t>
            </a:r>
          </a:p>
          <a:p>
            <a:pPr algn="ctr" eaLnBrk="1" hangingPunct="1"/>
            <a:r>
              <a:rPr lang="ru-RU" sz="900" b="1" dirty="0" smtClean="0">
                <a:solidFill>
                  <a:srgbClr val="000000"/>
                </a:solidFill>
              </a:rPr>
              <a:t>4 ед. техники</a:t>
            </a:r>
            <a:endParaRPr lang="ru-RU" sz="900" b="1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/>
            <a:r>
              <a: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endParaRPr lang="ru-RU" sz="900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6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45365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ВНЕДРЕНИЕ И РАЗВИТИЕ АПК «БЕЗОПАСНЫЙ ГОРОД» </a:t>
            </a:r>
            <a:b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г. 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17</a:t>
            </a:fld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576736" y="-315416"/>
            <a:ext cx="4896544" cy="864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528" y="1529408"/>
            <a:ext cx="8640960" cy="4923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574688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45365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ВНЕДРЕНИЕ И РАЗВИТИЕ АПК «БЕЗОПАСНЫЙ ГОРОД» </a:t>
            </a:r>
            <a:b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г. 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18</a:t>
            </a:fld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975" y="1340768"/>
            <a:ext cx="8274050" cy="5072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544" y="1385392"/>
            <a:ext cx="8352928" cy="5067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258873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45365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ВНЕДРЕНИЕ И РАЗВИТИЕ АПК «БЕЗОПАСНЫЙ ГОРОД» </a:t>
            </a:r>
            <a:b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г. 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19</a:t>
            </a:fld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975" y="1124744"/>
            <a:ext cx="8274050" cy="5288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528" y="980728"/>
            <a:ext cx="8568952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258873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НОРМАТИВНАЯ ПРАВОВАЯ БАЗА ФУНКЦИОНИРОВАНИЯ</a:t>
            </a:r>
            <a:b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ЕДДС г. 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2</a:t>
            </a:fld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0472" y="3501008"/>
            <a:ext cx="9517057" cy="792088"/>
          </a:xfrm>
          <a:prstGeom prst="roundRect">
            <a:avLst>
              <a:gd name="adj" fmla="val 0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/>
          <a:p>
            <a:pPr indent="432000" algn="just"/>
            <a:r>
              <a:rPr lang="ru-RU" sz="15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 Администрации</a:t>
            </a:r>
            <a:r>
              <a:rPr lang="ru-RU" sz="1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г. Новый Уренгой от 24.01.2012 № 38-р «Об утверждении положения о единой дежурно-диспетчерской службе в муниципальном образовании город Новый Уренгой".</a:t>
            </a:r>
            <a:endParaRPr lang="ru-RU" sz="15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0472" y="4653136"/>
            <a:ext cx="9517057" cy="803523"/>
          </a:xfrm>
          <a:prstGeom prst="roundRect">
            <a:avLst>
              <a:gd name="adj" fmla="val 0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/>
          <a:p>
            <a:pPr indent="432000" algn="just"/>
            <a:r>
              <a:rPr lang="ru-RU" sz="15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Распоряжение Администрации</a:t>
            </a:r>
            <a:r>
              <a:rPr lang="ru-RU" sz="1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Новый Уренгой </a:t>
            </a:r>
            <a:r>
              <a:rPr lang="ru-RU" sz="15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24.01.2012 </a:t>
            </a:r>
            <a:r>
              <a:rPr lang="ru-RU" sz="15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38-р «Об утверждении Положения о единой дежурно-диспетчерской службе в муниципальном образовании город Новый Уренгой».</a:t>
            </a:r>
            <a:endParaRPr lang="ru-RU" sz="15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0472" y="5733256"/>
            <a:ext cx="9517057" cy="864032"/>
          </a:xfrm>
          <a:prstGeom prst="roundRect">
            <a:avLst>
              <a:gd name="adj" fmla="val 0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/>
          <a:p>
            <a:pPr indent="432000" algn="just"/>
            <a:r>
              <a:rPr lang="ru-RU" sz="15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 Администрации</a:t>
            </a:r>
            <a:r>
              <a:rPr lang="ru-RU" sz="15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г. </a:t>
            </a:r>
            <a:r>
              <a:rPr lang="ru-RU" sz="1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Новый Уренгой от 23.08.2017 № 259 «Об организации и ведении гражданской обороны в муниципальном образовании город Новый Уренгой».</a:t>
            </a:r>
            <a:endParaRPr lang="ru-RU" sz="15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4474" y="908720"/>
            <a:ext cx="9517057" cy="1080120"/>
          </a:xfrm>
          <a:prstGeom prst="roundRect">
            <a:avLst>
              <a:gd name="adj" fmla="val 0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/>
          <a:p>
            <a:pPr indent="424372" algn="just">
              <a:tabLst>
                <a:tab pos="424372" algn="l"/>
              </a:tabLst>
            </a:pP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соответствии с протоколом Правительственной комиссии 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21.09.2011 г. № 5 п. А 1 и п. А 3.1 приложения «А» в 2012 году Оперативно-дежурный отдел муниципального казенного учреждения "Служба экстренного реагирования» переименован в единую дежурно-диспетчерскую службу  муниципального казенного учреждения "Служба экстренного реагирования».</a:t>
            </a:r>
            <a:endParaRPr lang="ru-RU" sz="15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00472" y="2348880"/>
            <a:ext cx="9517057" cy="792088"/>
          </a:xfrm>
          <a:prstGeom prst="roundRect">
            <a:avLst>
              <a:gd name="adj" fmla="val 0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/>
          <a:p>
            <a:pPr indent="424372" algn="just">
              <a:tabLst>
                <a:tab pos="424372" algn="l"/>
              </a:tabLst>
            </a:pPr>
            <a:r>
              <a:rPr lang="ru-RU" sz="15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Устав </a:t>
            </a:r>
            <a:r>
              <a:rPr lang="ru-RU" sz="1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муниципального казенного </a:t>
            </a:r>
            <a:r>
              <a:rPr lang="ru-RU" sz="15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учреждения </a:t>
            </a:r>
            <a:r>
              <a:rPr lang="ru-RU" sz="1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«Служба экстренного реагирования»(Новая редакция), Утвержден распоряжением </a:t>
            </a:r>
            <a:r>
              <a:rPr lang="ru-RU" sz="15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г. </a:t>
            </a:r>
            <a:r>
              <a:rPr lang="ru-RU" sz="1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Новый Уренгой  </a:t>
            </a:r>
            <a:r>
              <a:rPr lang="ru-RU" sz="15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5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08.02.2011  № 149-р.</a:t>
            </a:r>
            <a:endParaRPr lang="ru-RU" sz="15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38171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45365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ВНЕДРЕНИЕ И РАЗВИТИЕ АПК «БЕЗОПАСНЫЙ ГОРОД» </a:t>
            </a:r>
            <a:b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г. 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20</a:t>
            </a:fld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975" y="1268760"/>
            <a:ext cx="8274050" cy="514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6536" y="1196752"/>
            <a:ext cx="8424936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258873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ВНЕДРЕНИЕ И РАЗВИТИЕ АПК «БЕЗОПАСНЫЙ ГОРОД» </a:t>
            </a:r>
            <a:b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г. Новый Уренгой</a:t>
            </a:r>
            <a:endParaRPr lang="ru-RU" sz="2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496" y="1600200"/>
            <a:ext cx="9145015" cy="48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ВНЕДРЕНИЕ И РАЗВИТИЕ АПК «БЕЗОПАСНЫЙ ГОРОД» </a:t>
            </a:r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г. Новый Уренгой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496" y="1600200"/>
            <a:ext cx="9001000" cy="49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ВНЕДРЕНИЕ И РАЗВИТИЕ АПК «БЕЗОПАСНЫЙ ГОРОД» </a:t>
            </a:r>
            <a:b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г. Новый Уренгой</a:t>
            </a:r>
            <a:endParaRPr lang="ru-RU" sz="2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521" y="1600200"/>
            <a:ext cx="878497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45365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ВНЕДРЕНИЕ И РАЗВИТИЕ АПК «БЕЗОПАСНЫЙ ГОРОД» </a:t>
            </a:r>
            <a:b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г. 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24</a:t>
            </a:fld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51363119"/>
              </p:ext>
            </p:extLst>
          </p:nvPr>
        </p:nvGraphicFramePr>
        <p:xfrm>
          <a:off x="0" y="1131036"/>
          <a:ext cx="9906001" cy="5466318"/>
        </p:xfrm>
        <a:graphic>
          <a:graphicData uri="http://schemas.openxmlformats.org/drawingml/2006/table">
            <a:tbl>
              <a:tblPr/>
              <a:tblGrid>
                <a:gridCol w="15154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921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620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3638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817464"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Функциональный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блок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Функциональное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направление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Функция</a:t>
                      </a: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Степень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реализации</a:t>
                      </a:r>
                    </a:p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(выполнено/не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выполнено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6519">
                <a:tc rowSpan="4"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Координация работы служб и ведомств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решения задач оперативного реагирования на угрозы общественной безопасности, правопорядка и безопасности среды обитания, а также обеспечение эффективного взаимодействия и координации органов повседневного управления, служб экстренного реагирования и муниципальных служб</a:t>
                      </a:r>
                    </a:p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(Единая дежурно-диспетчерская служба (ЕДДС))</a:t>
                      </a: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79388" algn="just" fontAlgn="ctr">
                        <a:lnSpc>
                          <a:spcPct val="8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централизованный мониторинг угроз общественной безопасности, правопорядка и безопасности среды обитания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52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179388" algn="just" fontAlgn="ctr">
                        <a:lnSpc>
                          <a:spcPct val="8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поддержка принятия решений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58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179388" algn="just" fontAlgn="ctr">
                        <a:lnSpc>
                          <a:spcPct val="8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и координация взаимодействия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58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179388" algn="just" fontAlgn="ctr">
                        <a:lnSpc>
                          <a:spcPct val="8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формирование единого информационного пространства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</a:p>
                    <a:p>
                      <a:pPr algn="ctr" fontAlgn="ctr">
                        <a:lnSpc>
                          <a:spcPct val="80000"/>
                        </a:lnSpc>
                      </a:pP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79000">
                <a:tc rowSpan="4"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Безопасность на транспорте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обеспечения правопорядка, профилактики правонарушений на дорогах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79388" algn="just" defTabSz="1072097" rtl="0" eaLnBrk="1" fontAlgn="ctr" latinLnBrk="0" hangingPunct="1">
                        <a:lnSpc>
                          <a:spcPct val="80000"/>
                        </a:lnSpc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видеонаблюдения за ситуацией на дорогах и фото- </a:t>
                      </a:r>
                      <a:r>
                        <a:rPr lang="ru-RU" sz="10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видеофиксации</a:t>
                      </a: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правонарушений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526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79388" algn="just" defTabSz="1072097" rtl="0" eaLnBrk="1" fontAlgn="ctr" latinLnBrk="0" hangingPunct="1">
                        <a:lnSpc>
                          <a:spcPct val="80000"/>
                        </a:lnSpc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видеоанализ событий и происшествий на дорогах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526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обеспечения безопасности дорожного движения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79388" algn="just" defTabSz="1072097" rtl="0" eaLnBrk="1" fontAlgn="ctr" latinLnBrk="0" hangingPunct="1">
                        <a:lnSpc>
                          <a:spcPct val="80000"/>
                        </a:lnSpc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управление логистикой общественного и личного транспорта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8110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79388" algn="just" defTabSz="1072097" rtl="0" eaLnBrk="1" fontAlgn="ctr" latinLnBrk="0" hangingPunct="1">
                        <a:lnSpc>
                          <a:spcPct val="80000"/>
                        </a:lnSpc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динамическое прогнозирование дорожной ситуации на базе поступающих в режиме реального времени данных с видеокамер, датчиков и контроллеров дорожного движения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258873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45365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ВНЕДРЕНИЕ И РАЗВИТИЕ АПК «БЕЗОПАСНЫЙ ГОРОД» </a:t>
            </a:r>
            <a:b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г. 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25</a:t>
            </a:fld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51363119"/>
              </p:ext>
            </p:extLst>
          </p:nvPr>
        </p:nvGraphicFramePr>
        <p:xfrm>
          <a:off x="-15551" y="1050493"/>
          <a:ext cx="9921553" cy="5402845"/>
        </p:xfrm>
        <a:graphic>
          <a:graphicData uri="http://schemas.openxmlformats.org/drawingml/2006/table">
            <a:tbl>
              <a:tblPr/>
              <a:tblGrid>
                <a:gridCol w="15310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921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620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3638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64783"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Функциональный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блок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Функциональное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направление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Функция</a:t>
                      </a: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Степень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реализации</a:t>
                      </a:r>
                    </a:p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(выполнено/не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выполнено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9294">
                <a:tc rowSpan="7"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Безопасность населения и муниципальной (коммунальной) инфраструктуры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обеспечения правопорядка и профилактики правонарушений на территории муниципального образования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79388" algn="just" defTabSz="1072097" rtl="0" eaLnBrk="1" fontAlgn="ctr" latinLnBrk="0" hangingPunct="1">
                        <a:lnSpc>
                          <a:spcPct val="80000"/>
                        </a:lnSpc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осуществление видеонаблюдения и видеоанализа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89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обеспечения защиты от чрезвычайных ситуаций природного и техногенного характера и пожаров 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79388" algn="just" defTabSz="1072097" rtl="0" eaLnBrk="1" fontAlgn="ctr" latinLnBrk="0" hangingPunct="1">
                        <a:lnSpc>
                          <a:spcPct val="80000"/>
                        </a:lnSpc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мониторинга критически важных, потенциально опасных и социально значимых объектов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292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79388" algn="just" defTabSz="1072097" rtl="0" eaLnBrk="1" fontAlgn="ctr" latinLnBrk="0" hangingPunct="1">
                        <a:lnSpc>
                          <a:spcPct val="80000"/>
                        </a:lnSpc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позиционирования и управления мобильными подразделениями сил РСЧС, привлекаемыми к ликвидации ЧС и пожаров, в том числе, пожарно-спасательными и пожарными подразделениями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001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79388" algn="just" defTabSz="1072097" rtl="0" eaLnBrk="1" fontAlgn="ctr" latinLnBrk="0" hangingPunct="1">
                        <a:lnSpc>
                          <a:spcPct val="80000"/>
                        </a:lnSpc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поддержки принятия решений по предупреждению и ликвидации ЧС природного и техногенного характера, снижению рисков  возникновения ЧС и пожаров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17546"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обеспечения безопасности инфраструктуры жилищно-коммунального комплекса 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79388" algn="just" defTabSz="1072097" rtl="0" eaLnBrk="1" fontAlgn="ctr" latinLnBrk="0" hangingPunct="1">
                        <a:lnSpc>
                          <a:spcPct val="80000"/>
                        </a:lnSpc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контроль качества работы коммунальных служб и состояния коммунальной инфраструктуры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234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79388" algn="just" defTabSz="1072097" rtl="0" eaLnBrk="1" fontAlgn="ctr" latinLnBrk="0" hangingPunct="1">
                        <a:lnSpc>
                          <a:spcPct val="80000"/>
                        </a:lnSpc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экстренной связи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292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обеспечения безопасности имущественного комплекса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79388" algn="just" defTabSz="1072097" rtl="0" eaLnBrk="1" fontAlgn="ctr" latinLnBrk="0" hangingPunct="1">
                        <a:lnSpc>
                          <a:spcPct val="80000"/>
                        </a:lnSpc>
                      </a:pPr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мониторинг и профилактику безопасности в социальной сфере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80000"/>
                        </a:lnSpc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258873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45365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ВНЕДРЕНИЕ И РАЗВИТИЕ АПК «БЕЗОПАСНЫЙ ГОРОД» </a:t>
            </a:r>
            <a:b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г. 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26</a:t>
            </a:fld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4488" y="980728"/>
            <a:ext cx="9484596" cy="5567353"/>
          </a:xfrm>
          <a:prstGeom prst="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txBody>
          <a:bodyPr wrap="square" lIns="118544" tIns="59275" rIns="118544" bIns="59275">
            <a:spAutoFit/>
          </a:bodyPr>
          <a:lstStyle>
            <a:lvl1pPr indent="179388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ru-RU" sz="1600" dirty="0" smtClean="0"/>
              <a:t>Разработан, 13 декабря </a:t>
            </a:r>
            <a:r>
              <a:rPr lang="ru-RU" sz="1600" dirty="0" err="1" smtClean="0"/>
              <a:t>2017г</a:t>
            </a:r>
            <a:r>
              <a:rPr lang="ru-RU" sz="1600" dirty="0" smtClean="0"/>
              <a:t>. в установленном порядке утвержден и исполняется План мероприятий по реализации Концепции построения и развития аппаратно-программного комплекса «Безопасный город» в муниципальном образовании город Новый Уренгой (далее - План мероприятий). Так, во исполнение Плана мероприятий в департамент по взаимодействию с федеральными органами исполнительной власти и мировой юстиции </a:t>
            </a:r>
            <a:r>
              <a:rPr lang="ru-RU" sz="1600" dirty="0" err="1" smtClean="0"/>
              <a:t>ЯНАО</a:t>
            </a:r>
            <a:r>
              <a:rPr lang="ru-RU" sz="1600" dirty="0" smtClean="0"/>
              <a:t> письмо от 20.05.2019 № 104-02/677 направлена потребность в камерах видеонаблюдения за состоянием общественного правопорядка и контроля выезда (въезда) на территорию муниципального образования город Новый Уренгой на общую сумму 15 012 777,00 руб.</a:t>
            </a:r>
          </a:p>
          <a:p>
            <a:pPr algn="just"/>
            <a:r>
              <a:rPr lang="ru-RU" sz="1600" dirty="0" smtClean="0"/>
              <a:t>Распоряжением Администрации города Новый Уренгой утвержден состав межведомственной рабочей группы по вопросам построения и развития АПК «Безопасный город» в муниципальном образовании город Новый Уренгой. Согласно Плану мероприятий заседания указанной межведомственной рабочей группы проводятся по мере необходимости. За прошедший период текущего года проведены два заседания межведомственной рабочей группы. </a:t>
            </a:r>
          </a:p>
          <a:p>
            <a:pPr algn="just"/>
            <a:r>
              <a:rPr lang="ru-RU" sz="1600" dirty="0" smtClean="0"/>
              <a:t>В настоящее время, в рамках подпрограммы «Безопасный город» муниципальной программы «Управление развитием муниципального образования» на 2014-2016 годы», утвержденной постановлением Администрации города Новый Уренгой от 05.11.2013 № 369, реализуется ряд мероприятий по созданию отдельных элементов муниципальной системы АПК «Безопасный город», которые в дальнейшем могут быть интегрированы в муниципальный сегмент создаваемого на территории ЯНАО АПК «Безопасный город», а именно установлены и функционируют: </a:t>
            </a:r>
          </a:p>
          <a:p>
            <a:pPr algn="just"/>
            <a:r>
              <a:rPr lang="ru-RU" sz="1600" dirty="0" smtClean="0"/>
              <a:t>- 6 стационарных комплексов фиксации нарушений правил дорожного движения «КРИС» и «КОРДОН»;</a:t>
            </a:r>
          </a:p>
          <a:p>
            <a:pPr algn="just"/>
            <a:r>
              <a:rPr lang="ru-RU" sz="1600" dirty="0" smtClean="0"/>
              <a:t>- 69 камер видеонаблюдения, установленные в местах массового пребывания граждан.</a:t>
            </a:r>
          </a:p>
          <a:p>
            <a:pPr indent="400317"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41259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72008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СВЕДЕНИЯ ПО ОБЕСПЕЧЕНИЮ НАДЕЖНОСТИ ЭЛЕКТРОСНАБЖЕНИЯ 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ЕДДС г.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176" y="2668131"/>
            <a:ext cx="2736304" cy="1924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16496" y="1283626"/>
            <a:ext cx="5616624" cy="1339341"/>
          </a:xfrm>
          <a:prstGeom prst="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txBody>
          <a:bodyPr wrap="square" lIns="107183" tIns="53594" rIns="107183" bIns="53594">
            <a:spAutoFit/>
          </a:bodyPr>
          <a:lstStyle>
            <a:lvl1pPr indent="179388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36195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ЕДДС г. Новый Уренгой относится к 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категории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электроснабжения.</a:t>
            </a:r>
          </a:p>
          <a:p>
            <a:pPr indent="36195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качестве резервного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источника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электропитания имеются 1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бензогенератор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мощностью 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кВт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1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дизельгенератор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66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кВт.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16496" y="4581128"/>
            <a:ext cx="5616624" cy="2078005"/>
          </a:xfrm>
          <a:prstGeom prst="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txBody>
          <a:bodyPr wrap="square" lIns="107183" tIns="53594" rIns="107183" bIns="53594">
            <a:spAutoFit/>
          </a:bodyPr>
          <a:lstStyle>
            <a:lvl1pPr indent="179388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Технические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характеристики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резервного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источника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электропитания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TDK66 6LT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Двигатель-рядный,4-тактный, с жидкостным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охлаждением;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число цилиндров-4;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номинальная мощность – 66 кВт;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Система запуска 24 В</a:t>
            </a:r>
          </a:p>
        </p:txBody>
      </p:sp>
      <p:sp>
        <p:nvSpPr>
          <p:cNvPr id="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27</a:t>
            </a:fld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058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ПОТЕНЦИАЛЬНО ОПАСНЫЕ ОБЪЕКТЫ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49900176"/>
              </p:ext>
            </p:extLst>
          </p:nvPr>
        </p:nvGraphicFramePr>
        <p:xfrm>
          <a:off x="269005" y="836712"/>
          <a:ext cx="9436523" cy="940730"/>
        </p:xfrm>
        <a:graphic>
          <a:graphicData uri="http://schemas.openxmlformats.org/drawingml/2006/table">
            <a:tbl>
              <a:tblPr/>
              <a:tblGrid>
                <a:gridCol w="17316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1622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88032">
                <a:tc gridSpan="5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объектов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756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Общее количество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Потенциально-опасные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Социально-значимые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Критически-важные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Туристические маршруты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756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588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588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588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588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588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7566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химически-опасных объектов -0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-47660" y="1928802"/>
            <a:ext cx="3309926" cy="45280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АО ПГО  </a:t>
            </a:r>
            <a:r>
              <a:rPr lang="ru-RU" sz="1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« </a:t>
            </a:r>
            <a:r>
              <a:rPr lang="ru-RU" sz="1200" b="1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Тюменьпромгеофизика</a:t>
            </a: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» </a:t>
            </a:r>
          </a:p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ф-л</a:t>
            </a: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FFFF00"/>
                </a:solidFill>
                <a:latin typeface="Times New Roman" panose="02020603050405020304" pitchFamily="18" charset="0"/>
              </a:rPr>
              <a:t>Уренгойской</a:t>
            </a: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геофизической экспедиции</a:t>
            </a:r>
            <a:r>
              <a:rPr lang="ru-RU" sz="1200" dirty="0" smtClean="0">
                <a:solidFill>
                  <a:srgbClr val="FFFF00"/>
                </a:solidFill>
                <a:latin typeface="Arial" panose="020B0604020202020204" pitchFamily="34" charset="0"/>
              </a:rPr>
              <a:t>  </a:t>
            </a:r>
            <a:endParaRPr lang="ru-RU" sz="12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3167050" y="1928802"/>
            <a:ext cx="3357586" cy="72980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«Газпром </a:t>
            </a:r>
            <a:r>
              <a:rPr lang="ru-RU" sz="1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георесурс</a:t>
            </a: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Производственный </a:t>
            </a:r>
            <a:r>
              <a:rPr lang="ru-RU" sz="1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ф-л</a:t>
            </a: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Севергазгеофизика</a:t>
            </a: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18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6524636" y="1928802"/>
            <a:ext cx="3071834" cy="2681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sz="1200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ООО «Газпром добыча Уренгой»  </a:t>
            </a:r>
            <a:endParaRPr lang="ru-RU" sz="1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166654" y="4286256"/>
            <a:ext cx="3857652" cy="2681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200" b="1">
                <a:solidFill>
                  <a:srgbClr val="FFFF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dirty="0" smtClean="0"/>
              <a:t>ОАО «</a:t>
            </a:r>
            <a:r>
              <a:rPr lang="ru-RU" dirty="0" err="1" smtClean="0"/>
              <a:t>Ямальская</a:t>
            </a:r>
            <a:r>
              <a:rPr lang="ru-RU" dirty="0" smtClean="0"/>
              <a:t> железнодорожная компания»</a:t>
            </a:r>
            <a:endParaRPr lang="ru-RU" dirty="0"/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5810256" y="4286256"/>
            <a:ext cx="2424500" cy="268143"/>
          </a:xfrm>
          <a:prstGeom prst="rect">
            <a:avLst/>
          </a:prstGeom>
          <a:noFill/>
          <a:ln>
            <a:noFill/>
          </a:ln>
          <a:extLst/>
        </p:spPr>
        <p:txBody>
          <a:bodyPr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200" b="1">
                <a:solidFill>
                  <a:srgbClr val="FFFF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dirty="0" smtClean="0"/>
              <a:t>ООО «</a:t>
            </a:r>
            <a:r>
              <a:rPr lang="ru-RU" dirty="0" err="1" smtClean="0"/>
              <a:t>Уренгойаэроинвест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28" name="Номер слайда 2"/>
          <p:cNvSpPr txBox="1">
            <a:spLocks/>
          </p:cNvSpPr>
          <p:nvPr/>
        </p:nvSpPr>
        <p:spPr>
          <a:xfrm>
            <a:off x="7594600" y="6808291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30" name="Picture 6" descr="C:\Documents and Settings\Admin\Мои документы\Downloads\Вокза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528" y="4581128"/>
            <a:ext cx="2880320" cy="1944216"/>
          </a:xfrm>
          <a:prstGeom prst="rect">
            <a:avLst/>
          </a:prstGeom>
          <a:noFill/>
        </p:spPr>
      </p:pic>
      <p:sp>
        <p:nvSpPr>
          <p:cNvPr id="43" name="TextBox 15"/>
          <p:cNvSpPr txBox="1">
            <a:spLocks noChangeArrowheads="1"/>
          </p:cNvSpPr>
          <p:nvPr/>
        </p:nvSpPr>
        <p:spPr bwMode="auto">
          <a:xfrm>
            <a:off x="736002" y="6041757"/>
            <a:ext cx="2776838" cy="483587"/>
          </a:xfrm>
          <a:prstGeom prst="rect">
            <a:avLst/>
          </a:prstGeom>
          <a:solidFill>
            <a:schemeClr val="bg1">
              <a:lumMod val="10000"/>
              <a:lumOff val="90000"/>
              <a:alpha val="32000"/>
            </a:schemeClr>
          </a:solidFill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 typeface="Arial" panose="020B0604020202020204" pitchFamily="34" charset="0"/>
              <a:buNone/>
              <a:defRPr sz="12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</a:rPr>
              <a:t>629300</a:t>
            </a:r>
            <a:r>
              <a:rPr lang="ru-RU" sz="1300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г. </a:t>
            </a:r>
            <a:r>
              <a:rPr lang="ru-RU" dirty="0" smtClean="0">
                <a:solidFill>
                  <a:schemeClr val="tx1"/>
                </a:solidFill>
              </a:rPr>
              <a:t>Новый Уренгой, ул. 26Съезда КПСС, 3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Picture 2" descr="C:\Documents and Settings\Admin\Мои документы\Мои рисунки\геофизи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878" y="2428868"/>
            <a:ext cx="2664296" cy="1656184"/>
          </a:xfrm>
          <a:prstGeom prst="rect">
            <a:avLst/>
          </a:prstGeom>
          <a:noFill/>
        </p:spPr>
      </p:pic>
      <p:sp>
        <p:nvSpPr>
          <p:cNvPr id="39" name="TextBox 15"/>
          <p:cNvSpPr txBox="1">
            <a:spLocks noChangeArrowheads="1"/>
          </p:cNvSpPr>
          <p:nvPr/>
        </p:nvSpPr>
        <p:spPr bwMode="auto">
          <a:xfrm>
            <a:off x="372847" y="3571876"/>
            <a:ext cx="2651327" cy="492436"/>
          </a:xfrm>
          <a:prstGeom prst="rect">
            <a:avLst/>
          </a:prstGeom>
          <a:solidFill>
            <a:schemeClr val="bg1">
              <a:lumMod val="10000"/>
              <a:lumOff val="90000"/>
              <a:alpha val="32000"/>
            </a:schemeClr>
          </a:solidFill>
          <a:ln>
            <a:noFill/>
          </a:ln>
          <a:extLst/>
        </p:spPr>
        <p:txBody>
          <a:bodyPr wrap="square"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ru-RU" sz="1400" b="1" dirty="0" smtClean="0">
                <a:latin typeface="Times New Roman" panose="02020603050405020304" pitchFamily="18" charset="0"/>
              </a:rPr>
              <a:t>629300</a:t>
            </a:r>
            <a:r>
              <a:rPr lang="ru-RU" sz="1300" b="1" dirty="0" smtClean="0">
                <a:latin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</a:rPr>
              <a:t>г. </a:t>
            </a:r>
            <a:r>
              <a:rPr lang="ru-RU" sz="1200" b="1" dirty="0" smtClean="0">
                <a:latin typeface="Times New Roman" panose="02020603050405020304" pitchFamily="18" charset="0"/>
              </a:rPr>
              <a:t>Новый Уренгой, </a:t>
            </a:r>
          </a:p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 smtClean="0">
                <a:latin typeface="Times New Roman" panose="02020603050405020304" pitchFamily="18" charset="0"/>
              </a:rPr>
              <a:t>ул. Юбилейная 46</a:t>
            </a:r>
            <a:endParaRPr lang="ru-RU" sz="12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 descr="C:\Documents and Settings\Admin\Мои документы\Мои рисунки\газпромгеоресур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2010" y="2415188"/>
            <a:ext cx="2808312" cy="1728192"/>
          </a:xfrm>
          <a:prstGeom prst="rect">
            <a:avLst/>
          </a:prstGeom>
          <a:noFill/>
        </p:spPr>
      </p:pic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3502010" y="3714752"/>
            <a:ext cx="2808312" cy="452809"/>
          </a:xfrm>
          <a:prstGeom prst="rect">
            <a:avLst/>
          </a:prstGeom>
          <a:solidFill>
            <a:schemeClr val="bg1">
              <a:lumMod val="10000"/>
              <a:lumOff val="90000"/>
              <a:alpha val="32000"/>
            </a:schemeClr>
          </a:solidFill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 smtClean="0">
                <a:latin typeface="Times New Roman" panose="02020603050405020304" pitchFamily="18" charset="0"/>
              </a:rPr>
              <a:t>629300  </a:t>
            </a:r>
            <a:r>
              <a:rPr lang="ru-RU" sz="1200" b="1" dirty="0">
                <a:latin typeface="Times New Roman" panose="02020603050405020304" pitchFamily="18" charset="0"/>
              </a:rPr>
              <a:t>г. </a:t>
            </a:r>
            <a:r>
              <a:rPr lang="ru-RU" sz="1200" b="1" dirty="0" smtClean="0">
                <a:latin typeface="Times New Roman" panose="02020603050405020304" pitchFamily="18" charset="0"/>
              </a:rPr>
              <a:t>Новый Уренгой, </a:t>
            </a:r>
            <a:endParaRPr lang="ru-RU" sz="12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 smtClean="0">
                <a:latin typeface="Times New Roman" panose="02020603050405020304" pitchFamily="18" charset="0"/>
              </a:rPr>
              <a:t>ул. Промышленная, 17</a:t>
            </a:r>
            <a:r>
              <a:rPr lang="ru-RU" sz="1200" dirty="0" smtClean="0">
                <a:latin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</a:endParaRPr>
          </a:p>
        </p:txBody>
      </p:sp>
      <p:pic>
        <p:nvPicPr>
          <p:cNvPr id="1028" name="Picture 4" descr="C:\Documents and Settings\Admin\Мои документы\Мои рисунки\Aeroport-Novyj-Urengoj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57056" y="4572008"/>
            <a:ext cx="3240360" cy="2016224"/>
          </a:xfrm>
          <a:prstGeom prst="rect">
            <a:avLst/>
          </a:prstGeom>
          <a:noFill/>
        </p:spPr>
      </p:pic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5450995" y="6119463"/>
            <a:ext cx="3246421" cy="452809"/>
          </a:xfrm>
          <a:prstGeom prst="rect">
            <a:avLst/>
          </a:prstGeom>
          <a:solidFill>
            <a:schemeClr val="bg1">
              <a:lumMod val="10000"/>
              <a:lumOff val="90000"/>
              <a:alpha val="32000"/>
            </a:schemeClr>
          </a:solidFill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 typeface="Arial" panose="020B0604020202020204" pitchFamily="34" charset="0"/>
              <a:buNone/>
              <a:defRPr sz="12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</a:rPr>
              <a:t>629300  </a:t>
            </a:r>
            <a:r>
              <a:rPr lang="ru-RU" dirty="0">
                <a:solidFill>
                  <a:schemeClr val="tx1"/>
                </a:solidFill>
              </a:rPr>
              <a:t>г. </a:t>
            </a:r>
            <a:r>
              <a:rPr lang="ru-RU" dirty="0" smtClean="0">
                <a:solidFill>
                  <a:schemeClr val="tx1"/>
                </a:solidFill>
              </a:rPr>
              <a:t>Новый Уренгой, ул. Арктическая,1 , аэропорт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Picture 5" descr="C:\Documents and Settings\Admin\Мои документы\Мои рисунки\выш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96074" y="2414619"/>
            <a:ext cx="3096344" cy="1800199"/>
          </a:xfrm>
          <a:prstGeom prst="rect">
            <a:avLst/>
          </a:prstGeom>
          <a:noFill/>
        </p:spPr>
      </p:pic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6596074" y="3690571"/>
            <a:ext cx="3096344" cy="452809"/>
          </a:xfrm>
          <a:prstGeom prst="rect">
            <a:avLst/>
          </a:prstGeom>
          <a:solidFill>
            <a:schemeClr val="bg1">
              <a:lumMod val="10000"/>
              <a:lumOff val="90000"/>
              <a:alpha val="32000"/>
            </a:schemeClr>
          </a:solidFill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 smtClean="0">
                <a:latin typeface="Times New Roman" panose="02020603050405020304" pitchFamily="18" charset="0"/>
              </a:rPr>
              <a:t>629300 г. Новый Уренгой, </a:t>
            </a:r>
          </a:p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 smtClean="0">
                <a:latin typeface="Times New Roman" panose="02020603050405020304" pitchFamily="18" charset="0"/>
              </a:rPr>
              <a:t>Ул.Железнодорожная 8</a:t>
            </a:r>
            <a:endParaRPr lang="ru-RU" sz="1200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11991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613" y="2180861"/>
            <a:ext cx="2944552" cy="2416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СВЕДЕНИЯ О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ЧС 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(ПРОИСШЕСТВИЯХ), </a:t>
            </a:r>
          </a:p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ПРОИЗОШЕДШИХ НА ТЕРРИТОРИИ 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 г. 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58535" y="4581128"/>
            <a:ext cx="2944552" cy="1944000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 wrap="square" lIns="107183" tIns="53594" rIns="107183" bIns="53594">
            <a:spAutoFit/>
          </a:bodyPr>
          <a:lstStyle>
            <a:lvl1pPr indent="179388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Нарушение энергоснабжения</a:t>
            </a:r>
          </a:p>
          <a:p>
            <a:pPr indent="0" algn="ctr"/>
            <a:r>
              <a:rPr lang="ru-RU" sz="1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(описание)</a:t>
            </a:r>
          </a:p>
          <a:p>
            <a:pPr indent="0" algn="ctr"/>
            <a:endParaRPr lang="ru-RU" sz="16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endParaRPr lang="ru-RU" sz="16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endParaRPr lang="ru-RU" sz="16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endParaRPr lang="ru-RU" sz="16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endParaRPr lang="ru-RU" sz="16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endParaRPr lang="ru-RU" sz="16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490613" y="4581128"/>
            <a:ext cx="2944552" cy="1944000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 wrap="square" lIns="107183" tIns="53594" rIns="107183" bIns="53594">
            <a:spAutoFit/>
          </a:bodyPr>
          <a:lstStyle>
            <a:lvl1pPr indent="179388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Природные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пожары</a:t>
            </a:r>
          </a:p>
          <a:p>
            <a:pPr indent="0" algn="ctr"/>
            <a:r>
              <a:rPr lang="ru-RU" sz="1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(описание)</a:t>
            </a:r>
            <a:endParaRPr lang="ru-RU" sz="16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688968" y="4581128"/>
            <a:ext cx="2944552" cy="1944000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 wrap="square" lIns="107183" tIns="53594" rIns="107183" bIns="53594">
            <a:spAutoFit/>
          </a:bodyPr>
          <a:lstStyle>
            <a:lvl1pPr indent="179388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Техногенные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пожары</a:t>
            </a:r>
          </a:p>
          <a:p>
            <a:pPr indent="0" algn="ctr"/>
            <a:r>
              <a:rPr lang="ru-RU" sz="1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(описание</a:t>
            </a:r>
            <a:r>
              <a:rPr lang="ru-RU" sz="1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58535" y="976968"/>
            <a:ext cx="9374985" cy="985398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 wrap="square" lIns="107183" tIns="53594" rIns="107183" bIns="53594">
            <a:spAutoFit/>
          </a:bodyPr>
          <a:lstStyle>
            <a:lvl1pPr indent="179388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419089" algn="just"/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текущем году на территории 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 г</a:t>
            </a: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Новый Уренгой произошло чрезвычайных </a:t>
            </a:r>
          </a:p>
          <a:p>
            <a:pPr indent="419089" algn="just"/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ситуаций – 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происшествий -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0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результате 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ЧС (происшествий) </a:t>
            </a: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пострадало </a:t>
            </a:r>
            <a:r>
              <a:rPr lang="ru-RU" sz="1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погибло - </a:t>
            </a:r>
            <a:r>
              <a:rPr lang="ru-RU" sz="1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9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человека, спасено - </a:t>
            </a:r>
            <a:r>
              <a:rPr lang="ru-RU" sz="19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человек.</a:t>
            </a:r>
            <a:endParaRPr lang="ru-RU" sz="19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50" name="Picture 2" descr="C:\Documents and Settings\Admin\Мои документы\Downloads\пож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81192" y="2132856"/>
            <a:ext cx="2952328" cy="2448272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Мои документы\Downloads\пож.природ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40832" y="2132856"/>
            <a:ext cx="3024336" cy="2448272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Мои документы\Downloads\электро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480" y="2132856"/>
            <a:ext cx="2952328" cy="2448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203553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РУКОВОДСТВО МУНИЦИПАЛЬНОГО ОБРАЗОВАНИЯ И ЕДДС 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3</a:t>
            </a:fld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4608" y="4005064"/>
            <a:ext cx="8093351" cy="1152127"/>
          </a:xfrm>
          <a:prstGeom prst="rect">
            <a:avLst/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194" tIns="62096" rIns="124194" bIns="62096" anchor="ctr"/>
          <a:lstStyle/>
          <a:p>
            <a:pPr algn="ctr" defTabSz="1241878"/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Департамента общественной безопасности и гражданской защиты Администрации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города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Новый Уренгой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241878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Кривошеев Олег Викторович</a:t>
            </a:r>
          </a:p>
          <a:p>
            <a:pPr algn="ctr" defTabSz="1241878"/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сл. тел: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(3494) 94-77-19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24608" y="5373216"/>
            <a:ext cx="8064895" cy="1152127"/>
          </a:xfrm>
          <a:prstGeom prst="rect">
            <a:avLst/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194" tIns="62096" rIns="124194" bIns="62096" anchor="ctr"/>
          <a:lstStyle/>
          <a:p>
            <a:pPr algn="ctr" defTabSz="10591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ЕДДС муниципального образования город Новый Уренгой</a:t>
            </a:r>
          </a:p>
          <a:p>
            <a:pPr algn="ctr" defTabSz="10591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Вербило Александр Николаевич</a:t>
            </a:r>
          </a:p>
          <a:p>
            <a:pPr algn="ctr" defTabSz="10591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сл. тел.:  8 (3494) 97-47-43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452538" y="1124744"/>
            <a:ext cx="8036966" cy="1224136"/>
          </a:xfrm>
          <a:prstGeom prst="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916" tIns="52957" rIns="105916" bIns="52957" anchor="ctr"/>
          <a:lstStyle/>
          <a:p>
            <a:pPr algn="ctr" defTabSz="1058863"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Администрации города Новый Уренгой председатель КЧС и ОПБ </a:t>
            </a:r>
          </a:p>
          <a:p>
            <a:pPr algn="ctr" defTabSz="1058863"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Воронов Андрей Валерьевич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58863"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сл.тел.: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8(3494)25-00-00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452538" y="2574024"/>
            <a:ext cx="8036966" cy="1143008"/>
          </a:xfrm>
          <a:prstGeom prst="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916" tIns="52957" rIns="105916" bIns="52957" anchor="ctr"/>
          <a:lstStyle/>
          <a:p>
            <a:pPr algn="ctr" defTabSz="1058863"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Заместитель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главы Администрации города Новый Уренгой </a:t>
            </a:r>
          </a:p>
          <a:p>
            <a:pPr algn="ctr" defTabSz="1058863"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Мурашко Оксана Богдановна  </a:t>
            </a:r>
          </a:p>
          <a:p>
            <a:pPr algn="ctr" defTabSz="1058863"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сл.тел.: 8(3494) 94-77-57</a:t>
            </a:r>
          </a:p>
        </p:txBody>
      </p:sp>
      <p:pic>
        <p:nvPicPr>
          <p:cNvPr id="12" name="Рисунок 11" descr="306430c00cc9e50bc9dd881478a909fc.jpg"/>
          <p:cNvPicPr>
            <a:picLocks noChangeAspect="1"/>
          </p:cNvPicPr>
          <p:nvPr/>
        </p:nvPicPr>
        <p:blipFill>
          <a:blip r:embed="rId3" cstate="print"/>
          <a:srcRect t="5605" b="4717"/>
          <a:stretch>
            <a:fillRect/>
          </a:stretch>
        </p:blipFill>
        <p:spPr>
          <a:xfrm>
            <a:off x="398254" y="4005064"/>
            <a:ext cx="959268" cy="1152128"/>
          </a:xfrm>
          <a:prstGeom prst="rect">
            <a:avLst/>
          </a:prstGeom>
        </p:spPr>
      </p:pic>
      <p:pic>
        <p:nvPicPr>
          <p:cNvPr id="1026" name="Picture 2" descr="C:\Users\1\Desktop\259370e853877793cd458738f7e04e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0968" y="1142984"/>
            <a:ext cx="945940" cy="1250141"/>
          </a:xfrm>
          <a:prstGeom prst="rect">
            <a:avLst/>
          </a:prstGeom>
          <a:noFill/>
        </p:spPr>
      </p:pic>
      <p:pic>
        <p:nvPicPr>
          <p:cNvPr id="1027" name="Picture 3" descr="E:\Работа МКУ СЭР\2020\01. ОТЧЕТЫ\Справка-доклад г. Новый Уренгой до 10 ежемесячно\P92900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2406" y="5357826"/>
            <a:ext cx="865186" cy="1152733"/>
          </a:xfrm>
          <a:prstGeom prst="rect">
            <a:avLst/>
          </a:prstGeom>
          <a:noFill/>
        </p:spPr>
      </p:pic>
      <p:pic>
        <p:nvPicPr>
          <p:cNvPr id="2" name="Picture 2" descr="C:\Users\1\Desktop\03872583e7566c750cfba59f9a90123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0968" y="2571744"/>
            <a:ext cx="951444" cy="11509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029746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0" y="-215749"/>
            <a:ext cx="9906000" cy="7073749"/>
            <a:chOff x="0" y="-215749"/>
            <a:chExt cx="9906000" cy="7073749"/>
          </a:xfrm>
        </p:grpSpPr>
        <p:sp>
          <p:nvSpPr>
            <p:cNvPr id="2" name="Заголовок 1"/>
            <p:cNvSpPr txBox="1">
              <a:spLocks/>
            </p:cNvSpPr>
            <p:nvPr/>
          </p:nvSpPr>
          <p:spPr>
            <a:xfrm>
              <a:off x="0" y="48005"/>
              <a:ext cx="9906000" cy="1172749"/>
            </a:xfrm>
            <a:prstGeom prst="rect">
              <a:avLst/>
            </a:prstGeom>
          </p:spPr>
          <p:txBody>
            <a:bodyPr vert="horz" lIns="107210" tIns="53603" rIns="107210" bIns="53603" rtlCol="0" anchor="ctr">
              <a:noAutofit/>
            </a:bodyPr>
            <a:lstStyle>
              <a:lvl1pPr algn="ctr" defTabSz="913953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defTabSz="1241878">
                <a:spcBef>
                  <a:spcPts val="0"/>
                </a:spcBef>
                <a:defRPr/>
              </a:pPr>
              <a:r>
                <a:rPr lang="ru-RU" sz="2300" b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СВЕДЕНИЯ О ЧРЕЗВЫЧАЙНЫХ СИТУАЦИЯХ, </a:t>
              </a:r>
            </a:p>
            <a:p>
              <a:pPr defTabSz="1241878">
                <a:spcBef>
                  <a:spcPts val="0"/>
                </a:spcBef>
                <a:defRPr/>
              </a:pPr>
              <a:r>
                <a:rPr lang="ru-RU" sz="2300" b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ПРОИЗОШЕДШИХ НА ТЕРРИТОРИИ  </a:t>
              </a:r>
              <a:r>
                <a:rPr lang="ru-RU" sz="2300" b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МО г. Новый Уренгой</a:t>
              </a:r>
              <a:endPara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defTabSz="1241878">
                <a:spcBef>
                  <a:spcPts val="0"/>
                </a:spcBef>
                <a:defRPr/>
              </a:pPr>
              <a:r>
                <a:rPr lang="ru-RU" sz="2300" b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В ПЕРИОД </a:t>
              </a:r>
              <a:r>
                <a:rPr lang="ru-RU" sz="2300" b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2015 - 2020 </a:t>
              </a:r>
              <a:r>
                <a:rPr lang="ru-RU" sz="2300" b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ГОДА</a:t>
              </a:r>
            </a:p>
          </p:txBody>
        </p:sp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0" y="-215749"/>
              <a:ext cx="216734" cy="4314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107287" tIns="53643" rIns="107287" bIns="53643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ru-RU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0" y="89050"/>
              <a:ext cx="408389" cy="4314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107287" tIns="53643" rIns="107287" bIns="53643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indent="189987" defTabSz="1072866" fontAlgn="base">
                <a:spcBef>
                  <a:spcPct val="0"/>
                </a:spcBef>
                <a:spcAft>
                  <a:spcPct val="0"/>
                </a:spcAft>
                <a:tabLst>
                  <a:tab pos="3484951" algn="ctr"/>
                  <a:tab pos="6969901" algn="r"/>
                </a:tabLst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0" y="393851"/>
              <a:ext cx="216734" cy="4314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107287" tIns="53643" rIns="107287" bIns="53643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ru-RU"/>
            </a:p>
          </p:txBody>
        </p:sp>
        <p:sp>
          <p:nvSpPr>
            <p:cNvPr id="24" name="TextBox 23"/>
            <p:cNvSpPr txBox="1">
              <a:spLocks noChangeArrowheads="1"/>
            </p:cNvSpPr>
            <p:nvPr/>
          </p:nvSpPr>
          <p:spPr bwMode="auto">
            <a:xfrm>
              <a:off x="1106573" y="1556792"/>
              <a:ext cx="7878875" cy="2154949"/>
            </a:xfrm>
            <a:prstGeom prst="rect">
              <a:avLst/>
            </a:prstGeom>
            <a:solidFill>
              <a:srgbClr val="CCECFF"/>
            </a:solidFill>
            <a:ln w="19050">
              <a:solidFill>
                <a:schemeClr val="bg1"/>
              </a:solidFill>
            </a:ln>
          </p:spPr>
          <p:txBody>
            <a:bodyPr wrap="square" lIns="107183" tIns="53594" rIns="107183" bIns="53594">
              <a:spAutoFit/>
            </a:bodyPr>
            <a:lstStyle>
              <a:lvl1pPr indent="179388">
                <a:defRPr sz="21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 sz="21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 sz="21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 sz="21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 sz="21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058863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058863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058863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058863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indent="525257" algn="just"/>
              <a:r>
                <a:rPr lang="ru-RU" sz="19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В период 2015-2020 года на </a:t>
              </a:r>
              <a:r>
                <a:rPr lang="ru-RU" sz="19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территории </a:t>
              </a:r>
              <a:r>
                <a:rPr lang="ru-RU" sz="19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МО г. Новый Уренгой произошло </a:t>
              </a:r>
              <a:r>
                <a:rPr lang="ru-RU" sz="19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ru-RU" sz="19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9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чрезвычайных </a:t>
              </a:r>
              <a:r>
                <a:rPr lang="ru-RU" sz="19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ситуаций: </a:t>
              </a:r>
              <a:endPara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indent="525257" algn="just"/>
              <a:r>
                <a:rPr lang="ru-RU" sz="1900" i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техногенные ЧС – </a:t>
              </a:r>
              <a:r>
                <a:rPr lang="ru-RU" sz="1900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ru-RU" sz="1900" i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; </a:t>
              </a:r>
              <a:endParaRPr lang="ru-RU" sz="19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indent="525257" algn="just"/>
              <a:r>
                <a:rPr lang="ru-RU" sz="1900" i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природные ЧС – </a:t>
              </a:r>
              <a:r>
                <a:rPr lang="ru-RU" sz="1900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ru-RU" sz="1900" i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; </a:t>
              </a:r>
              <a:endParaRPr lang="ru-RU" sz="19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indent="525257" algn="just"/>
              <a:r>
                <a:rPr lang="ru-RU" sz="1900" i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биолого-социальные ЧС – </a:t>
              </a:r>
              <a:r>
                <a:rPr lang="ru-RU" sz="1900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ru-RU" sz="1900" i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. </a:t>
              </a:r>
              <a:endParaRPr lang="ru-RU" sz="19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indent="525257" algn="just"/>
              <a:r>
                <a:rPr lang="ru-RU" sz="19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В результате пострадало </a:t>
              </a:r>
              <a:r>
                <a:rPr lang="ru-RU" sz="19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ru-RU" sz="19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человека, </a:t>
              </a:r>
              <a:r>
                <a:rPr lang="ru-RU" sz="19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из них </a:t>
              </a:r>
              <a:r>
                <a:rPr lang="ru-RU" sz="19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 </a:t>
              </a:r>
              <a:r>
                <a:rPr lang="ru-RU" sz="19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человек </a:t>
              </a:r>
              <a:r>
                <a:rPr lang="ru-RU" sz="19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погибло, </a:t>
              </a:r>
              <a:br>
                <a:rPr lang="ru-RU" sz="19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ru-RU" sz="19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ru-RU" sz="19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9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человек спасено.</a:t>
              </a:r>
              <a:endParaRPr lang="ru-RU" sz="19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Номер слайда 2"/>
            <p:cNvSpPr txBox="1">
              <a:spLocks/>
            </p:cNvSpPr>
            <p:nvPr/>
          </p:nvSpPr>
          <p:spPr>
            <a:xfrm>
              <a:off x="7594600" y="6492875"/>
              <a:ext cx="2311400" cy="365125"/>
            </a:xfrm>
            <a:prstGeom prst="rect">
              <a:avLst/>
            </a:prstGeom>
          </p:spPr>
          <p:txBody>
            <a:bodyPr vert="horz" lIns="107210" tIns="53603" rIns="107210" bIns="53603" rtlCol="0" anchor="ctr"/>
            <a:lstStyle>
              <a:defPPr>
                <a:defRPr lang="ru-RU"/>
              </a:defPPr>
              <a:lvl1pPr marL="0" algn="r" defTabSz="1072097" rtl="0" eaLnBrk="1" latinLnBrk="0" hangingPunct="1"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36048" algn="l" defTabSz="1072097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72097" algn="l" defTabSz="1072097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8144" algn="l" defTabSz="1072097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44194" algn="l" defTabSz="1072097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80244" algn="l" defTabSz="1072097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16292" algn="l" defTabSz="1072097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52340" algn="l" defTabSz="1072097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88393" algn="l" defTabSz="1072097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fld id="{B19B0651-EE4F-4900-A07F-96A6BFA9D0F0}" type="slidenum">
                <a:rPr kumimoji="0" lang="ru-RU" sz="14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pPr marL="0" marR="0" lvl="0" indent="0" algn="r" defTabSz="107209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t>30</a:t>
              </a:fld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="" xmlns:p14="http://schemas.microsoft.com/office/powerpoint/2010/main" val="1490250408"/>
              </p:ext>
            </p:extLst>
          </p:nvPr>
        </p:nvGraphicFramePr>
        <p:xfrm>
          <a:off x="881034" y="3857628"/>
          <a:ext cx="8784976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9864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ФИНАНСИРОВАНИЕ</a:t>
            </a:r>
            <a:b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РАЗВИТИЯ ЕДДС г. 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31</a:t>
            </a:fld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09604788"/>
              </p:ext>
            </p:extLst>
          </p:nvPr>
        </p:nvGraphicFramePr>
        <p:xfrm>
          <a:off x="129246" y="1052736"/>
          <a:ext cx="9648290" cy="1323348"/>
        </p:xfrm>
        <a:graphic>
          <a:graphicData uri="http://schemas.openxmlformats.org/drawingml/2006/table">
            <a:tbl>
              <a:tblPr/>
              <a:tblGrid>
                <a:gridCol w="4482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383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9042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9042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9042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9042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420"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90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Источник финансирования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90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Спланировано, 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 руб.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90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Выделено , </a:t>
                      </a:r>
                    </a:p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 руб.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90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Освоено, </a:t>
                      </a:r>
                    </a:p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 руб.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90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Примечание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905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3964"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1.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DFFD"/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Бюджет МО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DFFD"/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DFFD"/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 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DFFD"/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DFFD"/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 развитие ЕДДС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DFF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3964">
                <a:tc gridSpan="2"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Итого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1693335329"/>
              </p:ext>
            </p:extLst>
          </p:nvPr>
        </p:nvGraphicFramePr>
        <p:xfrm>
          <a:off x="128464" y="3356992"/>
          <a:ext cx="5328592" cy="3356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2035317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РАБОЧАЯ ДОКУМЕНТАЦИЯ ЕДДС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г. 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Номер слайда 2"/>
          <p:cNvSpPr txBox="1">
            <a:spLocks/>
          </p:cNvSpPr>
          <p:nvPr/>
        </p:nvSpPr>
        <p:spPr>
          <a:xfrm>
            <a:off x="9489504" y="6492875"/>
            <a:ext cx="416496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2" descr="C:\Documents and Settings\Admin\Рабочий стол\2017г\image1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51556" y="1664804"/>
            <a:ext cx="5256584" cy="4032448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13040" y="1010877"/>
            <a:ext cx="4176464" cy="5226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5134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РАБОЧАЯ ДОКУМЕНТАЦИЯ ЕДДС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г. 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Номер слайда 2"/>
          <p:cNvSpPr txBox="1">
            <a:spLocks/>
          </p:cNvSpPr>
          <p:nvPr/>
        </p:nvSpPr>
        <p:spPr>
          <a:xfrm>
            <a:off x="9489504" y="6492875"/>
            <a:ext cx="416496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3040" y="1010877"/>
            <a:ext cx="4176464" cy="5226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 descr="C:\Documents and Settings\Admin\Рабочий стол\2018\док еддс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464" y="1052736"/>
            <a:ext cx="4968552" cy="5157192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13040" y="980728"/>
            <a:ext cx="4248472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13040" y="2420888"/>
            <a:ext cx="4248471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134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РАБОЧИЕ МЕСТА ПЕРСОНАЛА ДЕЖУРНОЙ СМЕНЫ</a:t>
            </a:r>
            <a:endParaRPr lang="ru-RU" sz="23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ЕДДС г. 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-87560" y="6572272"/>
            <a:ext cx="9704239" cy="329699"/>
          </a:xfrm>
          <a:prstGeom prst="rect">
            <a:avLst/>
          </a:prstGeom>
          <a:solidFill>
            <a:schemeClr val="bg1">
              <a:lumMod val="10000"/>
              <a:lumOff val="90000"/>
              <a:alpha val="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600" b="1"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altLang="ru-RU" dirty="0">
                <a:solidFill>
                  <a:schemeClr val="bg1"/>
                </a:solidFill>
              </a:rPr>
              <a:t>Зал оперативного управления (зал системы - 112) ЕДДС города </a:t>
            </a:r>
            <a:r>
              <a:rPr lang="ru-RU" altLang="ru-RU" dirty="0" smtClean="0">
                <a:solidFill>
                  <a:schemeClr val="bg1"/>
                </a:solidFill>
              </a:rPr>
              <a:t>Новый Уренгой</a:t>
            </a: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90825" y="3599367"/>
            <a:ext cx="9705761" cy="329699"/>
          </a:xfrm>
          <a:prstGeom prst="rect">
            <a:avLst/>
          </a:prstGeom>
          <a:solidFill>
            <a:schemeClr val="bg1">
              <a:lumMod val="10000"/>
              <a:lumOff val="90000"/>
              <a:alpha val="0"/>
            </a:schemeClr>
          </a:solidFill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2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altLang="ru-RU" sz="1600" dirty="0"/>
              <a:t>Зал оперативного управления (комната оперативного </a:t>
            </a:r>
            <a:r>
              <a:rPr lang="ru-RU" altLang="ru-RU" sz="1600" dirty="0" smtClean="0"/>
              <a:t>дежурного) ЕДДС </a:t>
            </a:r>
            <a:r>
              <a:rPr lang="ru-RU" altLang="ru-RU" sz="1600" dirty="0"/>
              <a:t>города </a:t>
            </a:r>
            <a:r>
              <a:rPr lang="ru-RU" altLang="ru-RU" sz="1600" dirty="0" smtClean="0"/>
              <a:t>Новый Уренгой</a:t>
            </a:r>
            <a:endParaRPr lang="ru-RU" altLang="ru-RU" sz="1600" dirty="0"/>
          </a:p>
        </p:txBody>
      </p:sp>
      <p:sp>
        <p:nvSpPr>
          <p:cNvPr id="12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6" descr="\\fs.nu.local\Exchange\_Обмен\Служба Экстренного Реагирования\100NCD90\DSC_0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34" y="857232"/>
            <a:ext cx="8072494" cy="2786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\\fs.nu.local\Exchange\_Обмен\Служба Экстренного Реагирования\100NCD90\DSC_0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1" y="3929067"/>
            <a:ext cx="4176713" cy="2500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\\fs.nu.local\Exchange\_Обмен\Служба Экстренного Реагирования\100NCD90\DSC_00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31" y="3929066"/>
            <a:ext cx="410368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7036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МЕСТО ПРИГОТОВЛЕНИЯ, ПРИЕМА ПИЩИ И ОТДЫХА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ПЕРСОНАЛА 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ЕДДС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г. 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Picture 7" descr="\\fs.nu.local\Exchange\_Обмен\Служба Экстренного Реагирования\100NCD90\DSC_00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54" y="1000108"/>
            <a:ext cx="4678364" cy="280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58123" y="3214686"/>
            <a:ext cx="4752001" cy="589170"/>
          </a:xfrm>
          <a:prstGeom prst="rect">
            <a:avLst/>
          </a:prstGeom>
          <a:solidFill>
            <a:schemeClr val="bg1">
              <a:lumMod val="10000"/>
              <a:lumOff val="90000"/>
              <a:alpha val="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600" b="1"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altLang="ru-RU" dirty="0">
                <a:solidFill>
                  <a:schemeClr val="bg1"/>
                </a:solidFill>
              </a:rPr>
              <a:t>Помещение для хранения верхней </a:t>
            </a:r>
          </a:p>
          <a:p>
            <a:r>
              <a:rPr lang="ru-RU" altLang="ru-RU" dirty="0">
                <a:solidFill>
                  <a:schemeClr val="bg1"/>
                </a:solidFill>
              </a:rPr>
              <a:t>одежды и формы ЕДДС города </a:t>
            </a:r>
            <a:r>
              <a:rPr lang="ru-RU" altLang="ru-RU" dirty="0" smtClean="0">
                <a:solidFill>
                  <a:schemeClr val="bg1"/>
                </a:solidFill>
              </a:rPr>
              <a:t>Новый Уренгой</a:t>
            </a:r>
            <a:endParaRPr lang="ru-RU" altLang="ru-RU" dirty="0">
              <a:solidFill>
                <a:schemeClr val="bg1"/>
              </a:solidFill>
            </a:endParaRPr>
          </a:p>
        </p:txBody>
      </p:sp>
      <p:pic>
        <p:nvPicPr>
          <p:cNvPr id="15" name="Picture 5" descr="\\fs.nu.local\Exchange\_Обмен\Служба Экстренного Реагирования\100NCD90\DSC_00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64" y="3933056"/>
            <a:ext cx="4642330" cy="271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-98997" y="6093296"/>
            <a:ext cx="4475933" cy="575920"/>
          </a:xfrm>
          <a:prstGeom prst="rect">
            <a:avLst/>
          </a:prstGeom>
          <a:solidFill>
            <a:schemeClr val="bg1">
              <a:lumMod val="10000"/>
              <a:lumOff val="90000"/>
              <a:alpha val="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600" b="1"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altLang="ru-RU" dirty="0">
                <a:solidFill>
                  <a:schemeClr val="bg1"/>
                </a:solidFill>
              </a:rPr>
              <a:t>Комната для приема и приготовления </a:t>
            </a:r>
            <a:endParaRPr lang="ru-RU" altLang="ru-RU" dirty="0" smtClean="0">
              <a:solidFill>
                <a:schemeClr val="bg1"/>
              </a:solidFill>
            </a:endParaRPr>
          </a:p>
          <a:p>
            <a:r>
              <a:rPr lang="ru-RU" altLang="ru-RU" dirty="0" smtClean="0">
                <a:solidFill>
                  <a:schemeClr val="bg1"/>
                </a:solidFill>
              </a:rPr>
              <a:t>пищи </a:t>
            </a:r>
            <a:r>
              <a:rPr lang="ru-RU" altLang="ru-RU" dirty="0">
                <a:solidFill>
                  <a:schemeClr val="bg1"/>
                </a:solidFill>
              </a:rPr>
              <a:t>ЕДДС города </a:t>
            </a:r>
            <a:r>
              <a:rPr lang="ru-RU" altLang="ru-RU" dirty="0" smtClean="0">
                <a:solidFill>
                  <a:schemeClr val="bg1"/>
                </a:solidFill>
              </a:rPr>
              <a:t>Новый Уренгой</a:t>
            </a:r>
            <a:endParaRPr lang="ru-RU" altLang="ru-RU" dirty="0">
              <a:solidFill>
                <a:schemeClr val="bg1"/>
              </a:solidFill>
            </a:endParaRPr>
          </a:p>
        </p:txBody>
      </p:sp>
      <p:pic>
        <p:nvPicPr>
          <p:cNvPr id="17" name="Picture 6" descr="\\fs.nu.local\Exchange\_Обмен\Служба Экстренного Реагирования\100NCD90\DSC_00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38" y="1000108"/>
            <a:ext cx="4714908" cy="2844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Documents and Settings\Admin\Рабочий стол\2018\11 07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4005064"/>
            <a:ext cx="4752528" cy="2664296"/>
          </a:xfrm>
          <a:prstGeom prst="rect">
            <a:avLst/>
          </a:prstGeom>
          <a:noFill/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105128" y="6339661"/>
            <a:ext cx="2664296" cy="329699"/>
          </a:xfrm>
          <a:prstGeom prst="rect">
            <a:avLst/>
          </a:prstGeom>
          <a:solidFill>
            <a:schemeClr val="bg1">
              <a:lumMod val="10000"/>
              <a:lumOff val="90000"/>
              <a:alpha val="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600" b="1"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altLang="ru-RU" dirty="0">
                <a:solidFill>
                  <a:schemeClr val="bg1"/>
                </a:solidFill>
              </a:rPr>
              <a:t>Комната </a:t>
            </a:r>
            <a:r>
              <a:rPr lang="ru-RU" altLang="ru-RU" dirty="0" smtClean="0">
                <a:solidFill>
                  <a:schemeClr val="bg1"/>
                </a:solidFill>
              </a:rPr>
              <a:t> отдыха</a:t>
            </a:r>
            <a:endParaRPr lang="ru-RU" alt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1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676175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КАБИНЕТ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НАЧАЛЬНИКА ЕДДС г. Новый Уренгой 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95817" y="6357958"/>
            <a:ext cx="9684456" cy="329699"/>
          </a:xfrm>
          <a:prstGeom prst="rect">
            <a:avLst/>
          </a:prstGeom>
          <a:solidFill>
            <a:schemeClr val="bg1">
              <a:lumMod val="10000"/>
              <a:lumOff val="90000"/>
              <a:alpha val="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600" b="1"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altLang="ru-RU" dirty="0">
                <a:solidFill>
                  <a:schemeClr val="bg1"/>
                </a:solidFill>
              </a:rPr>
              <a:t>Кабинет </a:t>
            </a:r>
            <a:r>
              <a:rPr lang="ru-RU" altLang="ru-RU" dirty="0" smtClean="0">
                <a:solidFill>
                  <a:schemeClr val="bg1"/>
                </a:solidFill>
              </a:rPr>
              <a:t> начальника </a:t>
            </a:r>
            <a:r>
              <a:rPr lang="ru-RU" altLang="ru-RU" dirty="0">
                <a:solidFill>
                  <a:schemeClr val="bg1"/>
                </a:solidFill>
              </a:rPr>
              <a:t>ЕДДС города </a:t>
            </a:r>
            <a:r>
              <a:rPr lang="ru-RU" altLang="ru-RU" dirty="0" smtClean="0">
                <a:solidFill>
                  <a:schemeClr val="bg1"/>
                </a:solidFill>
              </a:rPr>
              <a:t>Новый Уренгой</a:t>
            </a: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11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Picture 4" descr="\\fs.nu.local\Exchange\_Обмен\Служба Экстренного Реагирования\100NCD90\DSC_0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31" y="714356"/>
            <a:ext cx="9248808" cy="550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9544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КРАТКАЯ 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ХАРАКТЕРИСТИКА г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4</a:t>
            </a:fld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148" name="Group 22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37454577"/>
              </p:ext>
            </p:extLst>
          </p:nvPr>
        </p:nvGraphicFramePr>
        <p:xfrm>
          <a:off x="55745" y="909781"/>
          <a:ext cx="9793796" cy="1587657"/>
        </p:xfrm>
        <a:graphic>
          <a:graphicData uri="http://schemas.openxmlformats.org/drawingml/2006/table">
            <a:tbl>
              <a:tblPr/>
              <a:tblGrid>
                <a:gridCol w="9831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738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947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4921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556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4275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30244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9598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9598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30796"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Регион 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Территория (тыс.кв.км)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Население (тыс.чел)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т.ч.сельское</a:t>
                      </a:r>
                    </a:p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(тыс.чел)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 образования (сельсоветы)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Города  (ПГТ)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Населенные пункты </a:t>
                      </a:r>
                    </a:p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(села, деревни)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Плотность населения</a:t>
                      </a:r>
                    </a:p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1 кв. км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Городское насел. %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ЯНАО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221,52 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113254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Новый  Уренгой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522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8132">
                <a:tc gridSpan="9">
                  <a:txBody>
                    <a:bodyPr/>
                    <a:lstStyle/>
                    <a:p>
                      <a:pPr marL="0" marR="0" lvl="0" indent="355600" algn="just" defTabSz="1409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Адрес администрации: </a:t>
                      </a:r>
                      <a:r>
                        <a:rPr kumimoji="0" lang="ru-RU" alt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629300, г. Новый Уренгой  </a:t>
                      </a:r>
                      <a:r>
                        <a:rPr kumimoji="0" lang="ru-RU" altLang="ru-RU" sz="10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м-н</a:t>
                      </a:r>
                      <a:r>
                        <a:rPr kumimoji="0" lang="ru-RU" alt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Советский д. 3. Координаты: </a:t>
                      </a:r>
                      <a:r>
                        <a:rPr kumimoji="0" lang="ru-RU" altLang="zh-CN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en-US" altLang="zh-CN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ru-RU" altLang="zh-CN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°</a:t>
                      </a:r>
                      <a:r>
                        <a:rPr kumimoji="0" lang="en-US" altLang="zh-CN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04</a:t>
                      </a:r>
                      <a:r>
                        <a:rPr kumimoji="0" lang="ru-RU" altLang="zh-CN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′11,6</a:t>
                      </a:r>
                      <a:r>
                        <a:rPr kumimoji="0" lang="en-US" altLang="zh-CN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</a:t>
                      </a:r>
                      <a:r>
                        <a:rPr kumimoji="0" lang="ru-RU" altLang="zh-CN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″ </a:t>
                      </a:r>
                      <a:r>
                        <a:rPr kumimoji="0" lang="ru-RU" altLang="zh-CN" sz="10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с.ш</a:t>
                      </a:r>
                      <a:r>
                        <a:rPr kumimoji="0" lang="ru-RU" altLang="zh-CN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7</a:t>
                      </a:r>
                      <a:r>
                        <a:rPr kumimoji="0" lang="en-US" altLang="zh-CN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ru-RU" altLang="zh-CN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°</a:t>
                      </a:r>
                      <a:r>
                        <a:rPr kumimoji="0" lang="en-US" altLang="zh-CN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</a:t>
                      </a:r>
                      <a:r>
                        <a:rPr kumimoji="0" lang="ru-RU" altLang="zh-CN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′</a:t>
                      </a:r>
                      <a:r>
                        <a:rPr kumimoji="0" lang="en-US" altLang="zh-CN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</a:t>
                      </a:r>
                      <a:r>
                        <a:rPr kumimoji="0" lang="ru-RU" altLang="zh-CN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,05″в.д.</a:t>
                      </a:r>
                    </a:p>
                    <a:p>
                      <a:pPr marL="0" marR="0" lvl="0" indent="357188" algn="just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Адрес электронной почты:</a:t>
                      </a:r>
                      <a:r>
                        <a:rPr kumimoji="0" lang="ru-RU" alt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altLang="ru-RU" sz="10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oper@nur.yanao.ru</a:t>
                      </a:r>
                      <a:endParaRPr kumimoji="0" lang="ru-RU" altLang="ru-RU" sz="10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357188" algn="just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Телефон: </a:t>
                      </a:r>
                      <a:r>
                        <a:rPr kumimoji="0" lang="ru-RU" alt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тел.: (3494) 97-47-00, (3494) 97-47-01, (3494) 97-47-02</a:t>
                      </a:r>
                    </a:p>
                    <a:p>
                      <a:pPr marL="0" marR="0" lvl="0" indent="357188" algn="just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Факс: </a:t>
                      </a:r>
                      <a:r>
                        <a:rPr kumimoji="0" lang="ru-RU" alt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(3494) 97-47-08, (3494) 97-47-09.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9" name="Text Box 1050"/>
          <p:cNvSpPr txBox="1">
            <a:spLocks noChangeArrowheads="1"/>
          </p:cNvSpPr>
          <p:nvPr/>
        </p:nvSpPr>
        <p:spPr bwMode="auto">
          <a:xfrm>
            <a:off x="7346197" y="3340100"/>
            <a:ext cx="2503347" cy="3394865"/>
          </a:xfrm>
          <a:prstGeom prst="rect">
            <a:avLst/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>
            <a:defPPr>
              <a:defRPr lang="ru-RU"/>
            </a:defPPr>
            <a:lvl1pPr algn="ctr" defTabSz="1211324">
              <a:defRPr sz="1900" b="1" i="1" ker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spcAft>
                <a:spcPts val="104"/>
              </a:spcAft>
            </a:pPr>
            <a:r>
              <a:rPr lang="ru-RU" sz="1000" dirty="0"/>
              <a:t>Социально значимые объекты/в том числе с круглосуточным пребыванием людей: </a:t>
            </a:r>
          </a:p>
          <a:p>
            <a:pPr algn="l">
              <a:spcAft>
                <a:spcPts val="104"/>
              </a:spcAft>
            </a:pPr>
            <a:r>
              <a:rPr lang="ru-RU" sz="1000" b="0" dirty="0"/>
              <a:t> общеобразовательные школы – </a:t>
            </a:r>
            <a:r>
              <a:rPr lang="ru-RU" sz="1000" dirty="0" smtClean="0"/>
              <a:t>18</a:t>
            </a:r>
            <a:r>
              <a:rPr lang="ru-RU" sz="1000" b="0" dirty="0" smtClean="0"/>
              <a:t>;</a:t>
            </a:r>
            <a:endParaRPr lang="ru-RU" sz="1000" b="0" dirty="0"/>
          </a:p>
          <a:p>
            <a:pPr algn="l">
              <a:spcAft>
                <a:spcPts val="104"/>
              </a:spcAft>
            </a:pPr>
            <a:r>
              <a:rPr lang="ru-RU" sz="1000" b="0" dirty="0"/>
              <a:t> высшие учебные заведения – </a:t>
            </a:r>
            <a:r>
              <a:rPr lang="ru-RU" sz="1000" dirty="0"/>
              <a:t>3</a:t>
            </a:r>
            <a:r>
              <a:rPr lang="ru-RU" sz="1000" b="0" dirty="0"/>
              <a:t>;</a:t>
            </a:r>
          </a:p>
          <a:p>
            <a:pPr algn="l">
              <a:spcAft>
                <a:spcPts val="104"/>
              </a:spcAft>
            </a:pPr>
            <a:r>
              <a:rPr lang="ru-RU" sz="1000" b="0" dirty="0"/>
              <a:t> детские сады </a:t>
            </a:r>
            <a:r>
              <a:rPr lang="ru-RU" sz="1000" b="0"/>
              <a:t>– </a:t>
            </a:r>
            <a:r>
              <a:rPr lang="ru-RU" sz="1000" b="0" smtClean="0"/>
              <a:t>38;</a:t>
            </a:r>
            <a:endParaRPr lang="ru-RU" sz="1000" b="0" dirty="0"/>
          </a:p>
          <a:p>
            <a:pPr algn="l">
              <a:spcAft>
                <a:spcPts val="104"/>
              </a:spcAft>
            </a:pPr>
            <a:r>
              <a:rPr lang="ru-RU" sz="1000" b="0" dirty="0"/>
              <a:t> учреждения здравоохранения –4.</a:t>
            </a:r>
          </a:p>
        </p:txBody>
      </p:sp>
      <p:sp>
        <p:nvSpPr>
          <p:cNvPr id="170" name="Text Box 1051"/>
          <p:cNvSpPr txBox="1">
            <a:spLocks noChangeArrowheads="1"/>
          </p:cNvSpPr>
          <p:nvPr/>
        </p:nvSpPr>
        <p:spPr bwMode="auto">
          <a:xfrm>
            <a:off x="7356430" y="2586266"/>
            <a:ext cx="2482879" cy="698718"/>
          </a:xfrm>
          <a:prstGeom prst="rect">
            <a:avLst/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>
            <a:defPPr>
              <a:defRPr lang="ru-RU"/>
            </a:defPPr>
            <a:lvl1pPr defTabSz="1211324">
              <a:spcAft>
                <a:spcPts val="100"/>
              </a:spcAft>
              <a:defRPr sz="1000" b="0" i="1" ker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b="1" dirty="0"/>
              <a:t>Потенциально опасные </a:t>
            </a:r>
            <a:r>
              <a:rPr lang="ru-RU" b="1" dirty="0" smtClean="0"/>
              <a:t>объекты: </a:t>
            </a:r>
            <a:r>
              <a:rPr lang="ru-RU" dirty="0"/>
              <a:t>взрывопожароопасных – </a:t>
            </a:r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0" y="2497439"/>
            <a:ext cx="7300686" cy="3091801"/>
          </a:xfrm>
          <a:prstGeom prst="rect">
            <a:avLst/>
          </a:prstGeom>
        </p:spPr>
      </p:pic>
      <p:graphicFrame>
        <p:nvGraphicFramePr>
          <p:cNvPr id="42" name="Таблица 4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45092789"/>
              </p:ext>
            </p:extLst>
          </p:nvPr>
        </p:nvGraphicFramePr>
        <p:xfrm>
          <a:off x="71438" y="5571923"/>
          <a:ext cx="7239016" cy="1143225"/>
        </p:xfrm>
        <a:graphic>
          <a:graphicData uri="http://schemas.openxmlformats.org/drawingml/2006/table">
            <a:tbl>
              <a:tblPr/>
              <a:tblGrid>
                <a:gridCol w="72390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143225">
                <a:tc>
                  <a:txBody>
                    <a:bodyPr/>
                    <a:lstStyle/>
                    <a:p>
                      <a:pPr marL="0" marR="0" lvl="0" indent="0" algn="just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41438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133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Новый Уренгой — город в Ямало-Ненецком автономном округе Тюменской области, крупнейший город округа, один из немногих российских региональных городов, превосходящих административный центр своего субъекта федерации как по численности населения, так и по промышленному потенциалу. Город расположен на берегу реки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133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Ево-Яха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133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притока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133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Пура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133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Реки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133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Тамчара-Яха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133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133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Седе-Яха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133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протекают через город и делят его на две части — Северную и Южную.</a:t>
                      </a:r>
                    </a:p>
                    <a:p>
                      <a:pPr marL="0" marR="0" lvl="0" indent="0" algn="just" defTabSz="9112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133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производственный центр крупнейшего газоносного района, Новый Уренгой — неофициальная «газодобывающая столица» России.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92" y="2500306"/>
            <a:ext cx="7096140" cy="3071834"/>
          </a:xfrm>
          <a:prstGeom prst="rect">
            <a:avLst/>
          </a:prstGeom>
        </p:spPr>
      </p:pic>
      <p:grpSp>
        <p:nvGrpSpPr>
          <p:cNvPr id="22" name="Group 244"/>
          <p:cNvGrpSpPr>
            <a:grpSpLocks/>
          </p:cNvGrpSpPr>
          <p:nvPr/>
        </p:nvGrpSpPr>
        <p:grpSpPr bwMode="auto">
          <a:xfrm>
            <a:off x="4876432" y="4266865"/>
            <a:ext cx="648072" cy="590895"/>
            <a:chOff x="2965" y="2241"/>
            <a:chExt cx="386" cy="389"/>
          </a:xfrm>
        </p:grpSpPr>
        <p:grpSp>
          <p:nvGrpSpPr>
            <p:cNvPr id="23" name="Group 245"/>
            <p:cNvGrpSpPr>
              <a:grpSpLocks/>
            </p:cNvGrpSpPr>
            <p:nvPr/>
          </p:nvGrpSpPr>
          <p:grpSpPr bwMode="auto">
            <a:xfrm>
              <a:off x="2989" y="2241"/>
              <a:ext cx="311" cy="389"/>
              <a:chOff x="315" y="1147"/>
              <a:chExt cx="410" cy="520"/>
            </a:xfrm>
          </p:grpSpPr>
          <p:sp>
            <p:nvSpPr>
              <p:cNvPr id="25" name="Freeform 310"/>
              <p:cNvSpPr>
                <a:spLocks/>
              </p:cNvSpPr>
              <p:nvPr/>
            </p:nvSpPr>
            <p:spPr bwMode="auto">
              <a:xfrm>
                <a:off x="315" y="1162"/>
                <a:ext cx="410" cy="295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2147483647 h 159"/>
                  <a:gd name="T4" fmla="*/ 2147483647 w 291"/>
                  <a:gd name="T5" fmla="*/ 2147483647 h 159"/>
                  <a:gd name="T6" fmla="*/ 2147483647 w 291"/>
                  <a:gd name="T7" fmla="*/ 2147483647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65862" tIns="32932" rIns="65862" bIns="32932"/>
              <a:lstStyle/>
              <a:p>
                <a:endParaRPr lang="ru-RU" sz="1754"/>
              </a:p>
            </p:txBody>
          </p:sp>
          <p:grpSp>
            <p:nvGrpSpPr>
              <p:cNvPr id="26" name="Группа 807"/>
              <p:cNvGrpSpPr>
                <a:grpSpLocks/>
              </p:cNvGrpSpPr>
              <p:nvPr/>
            </p:nvGrpSpPr>
            <p:grpSpPr bwMode="auto">
              <a:xfrm>
                <a:off x="316" y="1147"/>
                <a:ext cx="409" cy="520"/>
                <a:chOff x="3023379" y="4482022"/>
                <a:chExt cx="500860" cy="786529"/>
              </a:xfrm>
            </p:grpSpPr>
            <p:grpSp>
              <p:nvGrpSpPr>
                <p:cNvPr id="27" name="Группа 808"/>
                <p:cNvGrpSpPr>
                  <a:grpSpLocks/>
                </p:cNvGrpSpPr>
                <p:nvPr/>
              </p:nvGrpSpPr>
              <p:grpSpPr bwMode="auto">
                <a:xfrm>
                  <a:off x="3023379" y="4482022"/>
                  <a:ext cx="500066" cy="786529"/>
                  <a:chOff x="3023379" y="4482022"/>
                  <a:chExt cx="500066" cy="786529"/>
                </a:xfrm>
              </p:grpSpPr>
              <p:cxnSp>
                <p:nvCxnSpPr>
                  <p:cNvPr id="29" name="Прямая соединительная линия 810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2638906" y="4874494"/>
                    <a:ext cx="786529" cy="1585"/>
                  </a:xfrm>
                  <a:prstGeom prst="line">
                    <a:avLst/>
                  </a:prstGeom>
                  <a:noFill/>
                  <a:ln w="2540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30" name="Прямая соединительная линия 811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023379" y="4533109"/>
                    <a:ext cx="500066" cy="71438"/>
                  </a:xfrm>
                  <a:prstGeom prst="line">
                    <a:avLst/>
                  </a:prstGeom>
                  <a:noFill/>
                  <a:ln w="2540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31" name="Прямая соединительная линия 812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3023379" y="4818861"/>
                    <a:ext cx="500066" cy="71438"/>
                  </a:xfrm>
                  <a:prstGeom prst="line">
                    <a:avLst/>
                  </a:prstGeom>
                  <a:noFill/>
                  <a:ln w="2540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cxnSp>
              <p:nvCxnSpPr>
                <p:cNvPr id="28" name="Прямая соединительная линия 809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3416288" y="4711704"/>
                  <a:ext cx="214314" cy="1588"/>
                </a:xfrm>
                <a:prstGeom prst="line">
                  <a:avLst/>
                </a:prstGeom>
                <a:noFill/>
                <a:ln w="25400" algn="ctr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24" name="TextBox 805"/>
            <p:cNvSpPr txBox="1">
              <a:spLocks noChangeArrowheads="1"/>
            </p:cNvSpPr>
            <p:nvPr/>
          </p:nvSpPr>
          <p:spPr bwMode="auto">
            <a:xfrm>
              <a:off x="2965" y="2305"/>
              <a:ext cx="38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5862" tIns="32932" rIns="65862" bIns="32932">
              <a:spAutoFit/>
            </a:bodyPr>
            <a:lstStyle>
              <a:lvl1pPr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altLang="ru-RU" sz="585" dirty="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УГО и </a:t>
              </a:r>
              <a:r>
                <a:rPr lang="ru-RU" altLang="ru-RU" sz="585" dirty="0" smtClean="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ЧС</a:t>
              </a:r>
              <a:endParaRPr lang="en-US" altLang="ru-RU" sz="585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  <a:p>
              <a:pPr eaLnBrk="1" hangingPunct="1"/>
              <a:r>
                <a:rPr lang="ru-RU" altLang="ru-RU" sz="585" dirty="0" smtClean="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ЕДДС</a:t>
              </a:r>
              <a:endParaRPr lang="ru-RU" altLang="ru-RU" sz="585" dirty="0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</p:grpSp>
      <p:grpSp>
        <p:nvGrpSpPr>
          <p:cNvPr id="32" name="Group 244"/>
          <p:cNvGrpSpPr>
            <a:grpSpLocks/>
          </p:cNvGrpSpPr>
          <p:nvPr/>
        </p:nvGrpSpPr>
        <p:grpSpPr bwMode="auto">
          <a:xfrm>
            <a:off x="4664968" y="2924944"/>
            <a:ext cx="648072" cy="590895"/>
            <a:chOff x="2965" y="2241"/>
            <a:chExt cx="386" cy="389"/>
          </a:xfrm>
        </p:grpSpPr>
        <p:grpSp>
          <p:nvGrpSpPr>
            <p:cNvPr id="33" name="Group 245"/>
            <p:cNvGrpSpPr>
              <a:grpSpLocks/>
            </p:cNvGrpSpPr>
            <p:nvPr/>
          </p:nvGrpSpPr>
          <p:grpSpPr bwMode="auto">
            <a:xfrm>
              <a:off x="2989" y="2241"/>
              <a:ext cx="311" cy="389"/>
              <a:chOff x="315" y="1147"/>
              <a:chExt cx="410" cy="520"/>
            </a:xfrm>
          </p:grpSpPr>
          <p:sp>
            <p:nvSpPr>
              <p:cNvPr id="35" name="Freeform 310"/>
              <p:cNvSpPr>
                <a:spLocks/>
              </p:cNvSpPr>
              <p:nvPr/>
            </p:nvSpPr>
            <p:spPr bwMode="auto">
              <a:xfrm>
                <a:off x="315" y="1162"/>
                <a:ext cx="410" cy="295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2147483647 h 159"/>
                  <a:gd name="T4" fmla="*/ 2147483647 w 291"/>
                  <a:gd name="T5" fmla="*/ 2147483647 h 159"/>
                  <a:gd name="T6" fmla="*/ 2147483647 w 291"/>
                  <a:gd name="T7" fmla="*/ 2147483647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65862" tIns="32932" rIns="65862" bIns="32932"/>
              <a:lstStyle/>
              <a:p>
                <a:endParaRPr lang="ru-RU" sz="1754"/>
              </a:p>
            </p:txBody>
          </p:sp>
          <p:grpSp>
            <p:nvGrpSpPr>
              <p:cNvPr id="36" name="Группа 807"/>
              <p:cNvGrpSpPr>
                <a:grpSpLocks/>
              </p:cNvGrpSpPr>
              <p:nvPr/>
            </p:nvGrpSpPr>
            <p:grpSpPr bwMode="auto">
              <a:xfrm>
                <a:off x="316" y="1147"/>
                <a:ext cx="409" cy="520"/>
                <a:chOff x="3023379" y="4482022"/>
                <a:chExt cx="500860" cy="786529"/>
              </a:xfrm>
            </p:grpSpPr>
            <p:grpSp>
              <p:nvGrpSpPr>
                <p:cNvPr id="37" name="Группа 808"/>
                <p:cNvGrpSpPr>
                  <a:grpSpLocks/>
                </p:cNvGrpSpPr>
                <p:nvPr/>
              </p:nvGrpSpPr>
              <p:grpSpPr bwMode="auto">
                <a:xfrm>
                  <a:off x="3023379" y="4482022"/>
                  <a:ext cx="500066" cy="786529"/>
                  <a:chOff x="3023379" y="4482022"/>
                  <a:chExt cx="500066" cy="786529"/>
                </a:xfrm>
              </p:grpSpPr>
              <p:cxnSp>
                <p:nvCxnSpPr>
                  <p:cNvPr id="39" name="Прямая соединительная линия 810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2638906" y="4874494"/>
                    <a:ext cx="786529" cy="1585"/>
                  </a:xfrm>
                  <a:prstGeom prst="line">
                    <a:avLst/>
                  </a:prstGeom>
                  <a:noFill/>
                  <a:ln w="2540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40" name="Прямая соединительная линия 811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023379" y="4533109"/>
                    <a:ext cx="500066" cy="71438"/>
                  </a:xfrm>
                  <a:prstGeom prst="line">
                    <a:avLst/>
                  </a:prstGeom>
                  <a:noFill/>
                  <a:ln w="2540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41" name="Прямая соединительная линия 812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3023379" y="4818861"/>
                    <a:ext cx="500066" cy="71438"/>
                  </a:xfrm>
                  <a:prstGeom prst="line">
                    <a:avLst/>
                  </a:prstGeom>
                  <a:noFill/>
                  <a:ln w="2540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cxnSp>
              <p:nvCxnSpPr>
                <p:cNvPr id="38" name="Прямая соединительная линия 809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3416288" y="4711704"/>
                  <a:ext cx="214314" cy="1588"/>
                </a:xfrm>
                <a:prstGeom prst="line">
                  <a:avLst/>
                </a:prstGeom>
                <a:noFill/>
                <a:ln w="25400" algn="ctr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34" name="TextBox 805"/>
            <p:cNvSpPr txBox="1">
              <a:spLocks noChangeArrowheads="1"/>
            </p:cNvSpPr>
            <p:nvPr/>
          </p:nvSpPr>
          <p:spPr bwMode="auto">
            <a:xfrm>
              <a:off x="2965" y="2305"/>
              <a:ext cx="386" cy="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5862" tIns="32932" rIns="65862" bIns="32932">
              <a:spAutoFit/>
            </a:bodyPr>
            <a:lstStyle>
              <a:lvl1pPr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altLang="ru-RU" sz="585" dirty="0" smtClean="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3ОФПС</a:t>
              </a:r>
              <a:endParaRPr lang="ru-RU" altLang="ru-RU" sz="585" dirty="0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</p:grpSp>
      <p:grpSp>
        <p:nvGrpSpPr>
          <p:cNvPr id="44" name="Group 244"/>
          <p:cNvGrpSpPr>
            <a:grpSpLocks/>
          </p:cNvGrpSpPr>
          <p:nvPr/>
        </p:nvGrpSpPr>
        <p:grpSpPr bwMode="auto">
          <a:xfrm>
            <a:off x="4448944" y="3212976"/>
            <a:ext cx="648072" cy="590895"/>
            <a:chOff x="2965" y="2241"/>
            <a:chExt cx="386" cy="389"/>
          </a:xfrm>
        </p:grpSpPr>
        <p:grpSp>
          <p:nvGrpSpPr>
            <p:cNvPr id="45" name="Group 245"/>
            <p:cNvGrpSpPr>
              <a:grpSpLocks/>
            </p:cNvGrpSpPr>
            <p:nvPr/>
          </p:nvGrpSpPr>
          <p:grpSpPr bwMode="auto">
            <a:xfrm>
              <a:off x="2989" y="2241"/>
              <a:ext cx="311" cy="389"/>
              <a:chOff x="315" y="1147"/>
              <a:chExt cx="410" cy="520"/>
            </a:xfrm>
          </p:grpSpPr>
          <p:sp>
            <p:nvSpPr>
              <p:cNvPr id="47" name="Freeform 310"/>
              <p:cNvSpPr>
                <a:spLocks/>
              </p:cNvSpPr>
              <p:nvPr/>
            </p:nvSpPr>
            <p:spPr bwMode="auto">
              <a:xfrm>
                <a:off x="315" y="1162"/>
                <a:ext cx="410" cy="295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2147483647 h 159"/>
                  <a:gd name="T4" fmla="*/ 2147483647 w 291"/>
                  <a:gd name="T5" fmla="*/ 2147483647 h 159"/>
                  <a:gd name="T6" fmla="*/ 2147483647 w 291"/>
                  <a:gd name="T7" fmla="*/ 2147483647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65862" tIns="32932" rIns="65862" bIns="32932"/>
              <a:lstStyle/>
              <a:p>
                <a:endParaRPr lang="ru-RU" sz="1754"/>
              </a:p>
            </p:txBody>
          </p:sp>
          <p:grpSp>
            <p:nvGrpSpPr>
              <p:cNvPr id="48" name="Группа 807"/>
              <p:cNvGrpSpPr>
                <a:grpSpLocks/>
              </p:cNvGrpSpPr>
              <p:nvPr/>
            </p:nvGrpSpPr>
            <p:grpSpPr bwMode="auto">
              <a:xfrm>
                <a:off x="316" y="1147"/>
                <a:ext cx="409" cy="520"/>
                <a:chOff x="3023379" y="4482022"/>
                <a:chExt cx="500860" cy="786529"/>
              </a:xfrm>
            </p:grpSpPr>
            <p:grpSp>
              <p:nvGrpSpPr>
                <p:cNvPr id="49" name="Группа 808"/>
                <p:cNvGrpSpPr>
                  <a:grpSpLocks/>
                </p:cNvGrpSpPr>
                <p:nvPr/>
              </p:nvGrpSpPr>
              <p:grpSpPr bwMode="auto">
                <a:xfrm>
                  <a:off x="3023379" y="4482022"/>
                  <a:ext cx="500066" cy="786529"/>
                  <a:chOff x="3023379" y="4482022"/>
                  <a:chExt cx="500066" cy="786529"/>
                </a:xfrm>
              </p:grpSpPr>
              <p:cxnSp>
                <p:nvCxnSpPr>
                  <p:cNvPr id="51" name="Прямая соединительная линия 810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2638906" y="4874494"/>
                    <a:ext cx="786529" cy="1585"/>
                  </a:xfrm>
                  <a:prstGeom prst="line">
                    <a:avLst/>
                  </a:prstGeom>
                  <a:noFill/>
                  <a:ln w="2540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52" name="Прямая соединительная линия 811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023379" y="4533109"/>
                    <a:ext cx="500066" cy="71438"/>
                  </a:xfrm>
                  <a:prstGeom prst="line">
                    <a:avLst/>
                  </a:prstGeom>
                  <a:noFill/>
                  <a:ln w="2540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53" name="Прямая соединительная линия 812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3023379" y="4818861"/>
                    <a:ext cx="500066" cy="71438"/>
                  </a:xfrm>
                  <a:prstGeom prst="line">
                    <a:avLst/>
                  </a:prstGeom>
                  <a:noFill/>
                  <a:ln w="2540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cxnSp>
              <p:nvCxnSpPr>
                <p:cNvPr id="50" name="Прямая соединительная линия 809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3416288" y="4711704"/>
                  <a:ext cx="214314" cy="1588"/>
                </a:xfrm>
                <a:prstGeom prst="line">
                  <a:avLst/>
                </a:prstGeom>
                <a:noFill/>
                <a:ln w="25400" algn="ctr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46" name="TextBox 805"/>
            <p:cNvSpPr txBox="1">
              <a:spLocks noChangeArrowheads="1"/>
            </p:cNvSpPr>
            <p:nvPr/>
          </p:nvSpPr>
          <p:spPr bwMode="auto">
            <a:xfrm>
              <a:off x="2965" y="2305"/>
              <a:ext cx="38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5862" tIns="32932" rIns="65862" bIns="32932">
              <a:spAutoFit/>
            </a:bodyPr>
            <a:lstStyle>
              <a:lvl1pPr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altLang="ru-RU" sz="585" dirty="0" smtClean="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Администрация города</a:t>
              </a:r>
              <a:endParaRPr lang="ru-RU" altLang="ru-RU" sz="585" dirty="0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8564786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РАЗМЕЩЕНИЕ ЕДДС МО г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5</a:t>
            </a:fld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8" name="Picture 29" descr="C:\Users\Андрей\Desktop\Фото ЕДДС\DSC_00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75" y="1052735"/>
            <a:ext cx="4305477" cy="293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215476" y="4086575"/>
            <a:ext cx="4305476" cy="2406300"/>
          </a:xfrm>
          <a:prstGeom prst="roundRect">
            <a:avLst>
              <a:gd name="adj" fmla="val 0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428" tIns="46712" rIns="93428" bIns="46712" rtlCol="0" anchor="ctr"/>
          <a:lstStyle/>
          <a:p>
            <a:pPr algn="ctr" defTabSz="1055555"/>
            <a:r>
              <a:rPr lang="ru-RU" sz="165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ЕДДС МО г. </a:t>
            </a:r>
            <a:r>
              <a:rPr lang="ru-RU" sz="165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Новый Уренгой </a:t>
            </a:r>
            <a:r>
              <a:rPr lang="ru-RU" sz="165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размещена      </a:t>
            </a:r>
            <a:r>
              <a:rPr lang="ru-RU" sz="165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1656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отдельном здании.</a:t>
            </a:r>
          </a:p>
          <a:p>
            <a:pPr algn="ctr" defTabSz="1055555"/>
            <a:endParaRPr lang="ru-RU" sz="1656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55555"/>
            <a:r>
              <a:rPr lang="ru-RU" sz="165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Полезная площадь – </a:t>
            </a:r>
            <a:r>
              <a:rPr lang="ru-RU" sz="1656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56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26,5 </a:t>
            </a:r>
            <a:r>
              <a:rPr lang="ru-RU" sz="1656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кв. </a:t>
            </a:r>
            <a:r>
              <a:rPr lang="ru-RU" sz="1656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м.</a:t>
            </a:r>
          </a:p>
          <a:p>
            <a:pPr algn="ctr" defTabSz="1055555"/>
            <a:r>
              <a:rPr lang="ru-RU" sz="1656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Площадь зала ОДС </a:t>
            </a:r>
            <a:r>
              <a:rPr lang="ru-RU" sz="1656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656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48 </a:t>
            </a:r>
            <a:r>
              <a:rPr lang="ru-RU" sz="1656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кв.м.</a:t>
            </a:r>
            <a:endParaRPr lang="ru-RU" sz="1656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73877" y="1007400"/>
            <a:ext cx="4959643" cy="1197464"/>
          </a:xfrm>
          <a:prstGeom prst="roundRect">
            <a:avLst>
              <a:gd name="adj" fmla="val 0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428" tIns="46712" rIns="93428" bIns="46712" rtlCol="0" anchor="ctr"/>
          <a:lstStyle/>
          <a:p>
            <a:pPr algn="ctr" defTabSz="1055555">
              <a:defRPr/>
            </a:pPr>
            <a:r>
              <a:rPr lang="ru-RU" sz="1656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Адрес: </a:t>
            </a:r>
          </a:p>
          <a:p>
            <a:pPr algn="ctr" defTabSz="1055555">
              <a:defRPr/>
            </a:pPr>
            <a:r>
              <a:rPr lang="ru-RU" sz="1656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Российская Федерация, </a:t>
            </a:r>
            <a:r>
              <a:rPr lang="ru-RU" sz="1656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629305                                  ЯНАО</a:t>
            </a:r>
            <a:r>
              <a:rPr lang="ru-RU" sz="1656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г. </a:t>
            </a:r>
            <a:r>
              <a:rPr lang="ru-RU" sz="1656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Новый Уренгой, </a:t>
            </a:r>
            <a:r>
              <a:rPr lang="ru-RU" sz="1656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ул. </a:t>
            </a:r>
            <a:r>
              <a:rPr lang="ru-RU" sz="1656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Юбилейная, 1,</a:t>
            </a:r>
            <a:endParaRPr lang="ru-RU" sz="1656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55555">
              <a:defRPr/>
            </a:pPr>
            <a:r>
              <a:rPr lang="ru-RU" sz="1656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тел. (</a:t>
            </a:r>
            <a:r>
              <a:rPr lang="ru-RU" sz="1656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3494) 97-47-00,112, </a:t>
            </a:r>
            <a:r>
              <a:rPr lang="ru-RU" sz="1656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факс (</a:t>
            </a:r>
            <a:r>
              <a:rPr lang="ru-RU" sz="1656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3494) 97-47-08</a:t>
            </a:r>
            <a:endParaRPr lang="ru-RU" sz="1656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5" descr="H:\DCIM\100NCD90\DSC_0005.JPG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092" y="1071546"/>
            <a:ext cx="428628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9274" y="2276872"/>
            <a:ext cx="514826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191508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ОРГАНИЗАЦИОННО-ШТАТНАЯ СТРУКТУРА</a:t>
            </a:r>
            <a:b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ЕДДС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 г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6</a:t>
            </a:fld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79" name="Text Box 3"/>
          <p:cNvSpPr txBox="1">
            <a:spLocks noChangeArrowheads="1"/>
          </p:cNvSpPr>
          <p:nvPr/>
        </p:nvSpPr>
        <p:spPr bwMode="auto">
          <a:xfrm>
            <a:off x="2860072" y="1146976"/>
            <a:ext cx="3377153" cy="609674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122430" tIns="63436" rIns="122430" bIns="63436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1027"/>
              </a:spcBef>
              <a:buClr>
                <a:srgbClr val="000000"/>
              </a:buClr>
              <a:buSzPct val="45000"/>
            </a:pPr>
            <a:r>
              <a:rPr lang="ru-RU" sz="24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Начальник ЕДДС (1)</a:t>
            </a:r>
            <a:endParaRPr lang="ru-RU" sz="24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cxnSp>
        <p:nvCxnSpPr>
          <p:cNvPr id="485" name="Прямая соединительная линия 138"/>
          <p:cNvCxnSpPr>
            <a:cxnSpLocks noChangeShapeType="1"/>
          </p:cNvCxnSpPr>
          <p:nvPr/>
        </p:nvCxnSpPr>
        <p:spPr bwMode="auto">
          <a:xfrm flipH="1">
            <a:off x="2147480" y="2176289"/>
            <a:ext cx="4891079" cy="0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21" name="Прямая соединительная линия 136"/>
          <p:cNvCxnSpPr>
            <a:cxnSpLocks noChangeShapeType="1"/>
          </p:cNvCxnSpPr>
          <p:nvPr/>
        </p:nvCxnSpPr>
        <p:spPr bwMode="auto">
          <a:xfrm flipV="1">
            <a:off x="4453421" y="1756650"/>
            <a:ext cx="0" cy="410584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22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776536" y="3562785"/>
            <a:ext cx="2834791" cy="10231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523" name="Text Box 8"/>
          <p:cNvSpPr txBox="1">
            <a:spLocks noChangeArrowheads="1"/>
          </p:cNvSpPr>
          <p:nvPr/>
        </p:nvSpPr>
        <p:spPr bwMode="auto">
          <a:xfrm>
            <a:off x="6003301" y="2519899"/>
            <a:ext cx="2040764" cy="667282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122430" tIns="63436" rIns="122430" bIns="63436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Зам. </a:t>
            </a: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начальника ЕДДС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  <a:p>
            <a:pPr algn="ctr">
              <a:buClr>
                <a:srgbClr val="000000"/>
              </a:buClr>
              <a:buSzPct val="45000"/>
            </a:pPr>
            <a:r>
              <a:rPr lang="ru-RU" sz="1200" dirty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по  </a:t>
            </a: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мониторингу и прогнозированию ЧС (1</a:t>
            </a:r>
            <a:r>
              <a:rPr lang="ru-RU" sz="1200" dirty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)</a:t>
            </a:r>
          </a:p>
        </p:txBody>
      </p:sp>
      <p:sp>
        <p:nvSpPr>
          <p:cNvPr id="104" name="Text Box 34"/>
          <p:cNvSpPr txBox="1">
            <a:spLocks noChangeArrowheads="1"/>
          </p:cNvSpPr>
          <p:nvPr/>
        </p:nvSpPr>
        <p:spPr bwMode="auto">
          <a:xfrm>
            <a:off x="8193360" y="3889302"/>
            <a:ext cx="1475222" cy="475801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0" tIns="54104" rIns="0" bIns="54104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Дежурный оперативный (4)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05" name="Text Box 34"/>
          <p:cNvSpPr txBox="1">
            <a:spLocks noChangeArrowheads="1"/>
          </p:cNvSpPr>
          <p:nvPr/>
        </p:nvSpPr>
        <p:spPr bwMode="auto">
          <a:xfrm>
            <a:off x="2498940" y="3889303"/>
            <a:ext cx="1858945" cy="475801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0" tIns="54104" rIns="0" bIns="54104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Техник (0)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cxnSp>
        <p:nvCxnSpPr>
          <p:cNvPr id="107" name="Прямая соединительная линия 138"/>
          <p:cNvCxnSpPr>
            <a:cxnSpLocks noChangeShapeType="1"/>
          </p:cNvCxnSpPr>
          <p:nvPr/>
        </p:nvCxnSpPr>
        <p:spPr bwMode="auto">
          <a:xfrm flipH="1">
            <a:off x="5601074" y="3573016"/>
            <a:ext cx="3312366" cy="0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481" name="Text Box 8"/>
          <p:cNvSpPr txBox="1">
            <a:spLocks noChangeArrowheads="1"/>
          </p:cNvSpPr>
          <p:nvPr/>
        </p:nvSpPr>
        <p:spPr bwMode="auto">
          <a:xfrm>
            <a:off x="1136576" y="2511131"/>
            <a:ext cx="2027996" cy="667280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122430" tIns="63436" rIns="122430" bIns="63436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Зам. </a:t>
            </a: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начальника ЕДДС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  <a:p>
            <a:pPr algn="ctr">
              <a:buClr>
                <a:srgbClr val="000000"/>
              </a:buClr>
              <a:buSzPct val="45000"/>
            </a:pPr>
            <a:r>
              <a:rPr lang="ru-RU" sz="1200" dirty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по </a:t>
            </a: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 управлению и средствам связи (1)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2" name="Text Box 34"/>
          <p:cNvSpPr txBox="1">
            <a:spLocks noChangeArrowheads="1"/>
          </p:cNvSpPr>
          <p:nvPr/>
        </p:nvSpPr>
        <p:spPr bwMode="auto">
          <a:xfrm>
            <a:off x="277900" y="3889303"/>
            <a:ext cx="1716230" cy="475801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0" tIns="54104" rIns="0" bIns="54104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Инженер (0) 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21" name="Text Box 34"/>
          <p:cNvSpPr txBox="1">
            <a:spLocks noChangeArrowheads="1"/>
          </p:cNvSpPr>
          <p:nvPr/>
        </p:nvSpPr>
        <p:spPr bwMode="auto">
          <a:xfrm>
            <a:off x="4862695" y="3899534"/>
            <a:ext cx="1458457" cy="475801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0" tIns="54104" rIns="0" bIns="54104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Старший дежурный оперативный (6)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cxnSp>
        <p:nvCxnSpPr>
          <p:cNvPr id="127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5601073" y="3573016"/>
            <a:ext cx="0" cy="326518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10564192"/>
              </p:ext>
            </p:extLst>
          </p:nvPr>
        </p:nvGraphicFramePr>
        <p:xfrm>
          <a:off x="200471" y="5229201"/>
          <a:ext cx="9505058" cy="1549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2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09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360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7920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4807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22413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224137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43471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Укомплектованность персоналом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Образование персонала ЕДДС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Обучение персонала ЕДДС (в учебных заведениях, лицензированных на обучение в области ГО и ЧС)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0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штату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списку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укомплектованности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высшее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среднее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специальное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персонала с высшим образованием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персонала, прошедшего обучение,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чел.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Планируется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обучить до конца текущего года, чел.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персонала, прошедшего обучение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47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88,23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66,66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25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8913440" y="3562785"/>
            <a:ext cx="0" cy="326518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1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783478" y="3562157"/>
            <a:ext cx="0" cy="326518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2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3611327" y="3562157"/>
            <a:ext cx="0" cy="326518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3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2146539" y="3187181"/>
            <a:ext cx="941" cy="374976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2147480" y="2176289"/>
            <a:ext cx="0" cy="326518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7038559" y="2176289"/>
            <a:ext cx="0" cy="326518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6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7038559" y="3187181"/>
            <a:ext cx="0" cy="374976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8" name="Text Box 34"/>
          <p:cNvSpPr txBox="1">
            <a:spLocks noChangeArrowheads="1"/>
          </p:cNvSpPr>
          <p:nvPr/>
        </p:nvSpPr>
        <p:spPr bwMode="auto">
          <a:xfrm>
            <a:off x="6502114" y="3889303"/>
            <a:ext cx="1475222" cy="475801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0" tIns="54104" rIns="0" bIns="54104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Оператор ЦОВ ЕДДС системы – 112 (4)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cxnSp>
        <p:nvCxnSpPr>
          <p:cNvPr id="29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7257256" y="3573016"/>
            <a:ext cx="0" cy="326518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="" xmlns:p14="http://schemas.microsoft.com/office/powerpoint/2010/main" val="2417356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764704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СОСТАВ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ДЕЖУРНОЙ СМЕНЫ ЕДДС МО 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7</a:t>
            </a:fld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8538226"/>
              </p:ext>
            </p:extLst>
          </p:nvPr>
        </p:nvGraphicFramePr>
        <p:xfrm>
          <a:off x="128464" y="692696"/>
          <a:ext cx="9649074" cy="2480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405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Занимаемая должность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Смена 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Смена 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Смена 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Смена 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Смена 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Смена 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Смена 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19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Старший дежурный оперативный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Голендухина</a:t>
                      </a:r>
                      <a:endParaRPr lang="ru-RU" sz="11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Елена Юрьевна</a:t>
                      </a:r>
                      <a:endParaRPr lang="ru-RU" sz="11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Федотова Марина Валерьевна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Воробьева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Марина Леонидовна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Коленюк</a:t>
                      </a:r>
                      <a:endParaRPr lang="ru-RU" sz="1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Екатерина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Ивановна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4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Щупова</a:t>
                      </a:r>
                      <a:endParaRPr lang="ru-RU" sz="1100" kern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Марина Александровна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Чурилова 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Елена Викторовна</a:t>
                      </a:r>
                      <a:endParaRPr lang="ru-RU" sz="11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790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Дежурный оперативный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Хомякова Ольга Александровна </a:t>
                      </a:r>
                      <a:endParaRPr lang="ru-RU" sz="1100" dirty="0" smtClean="0">
                        <a:solidFill>
                          <a:schemeClr val="tx1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591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Наумова Наталья Павловна</a:t>
                      </a:r>
                      <a:endParaRPr lang="ru-RU" sz="11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Жукова Ирина Александровна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kern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kern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790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Оператор ЦОВ ЕДДС системы – 112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solidFill>
                          <a:schemeClr val="tx1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591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solidFill>
                          <a:schemeClr val="tx1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kern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Кабанова Татьяна Владимировна</a:t>
                      </a:r>
                      <a:endParaRPr lang="ru-RU" sz="11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Бекина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Анастасия Яковлевна</a:t>
                      </a:r>
                      <a:endParaRPr lang="ru-RU" sz="1100" dirty="0" smtClean="0">
                        <a:solidFill>
                          <a:schemeClr val="tx1"/>
                        </a:solidFill>
                        <a:effectLst/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Кагарманова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Анжела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Рустэмовна</a:t>
                      </a:r>
                      <a:endParaRPr lang="ru-RU" sz="1100" kern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kern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40565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Ежедневно на круглосуточное дежурство заступает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чел.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074" name="Picture 2" descr="C:\Documents and Settings\Admin\Мои документы\Downloads\фото дд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5008" y="3212976"/>
            <a:ext cx="4752528" cy="3168352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Мои документы\Downloads\еддс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464" y="3212976"/>
            <a:ext cx="4736554" cy="3168352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Для ЕДДС\DSC_0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464" y="3212976"/>
            <a:ext cx="4752528" cy="3168353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Для ЕДДС\DSC_00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5008" y="3212976"/>
            <a:ext cx="4752528" cy="31683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114868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ТЕХНИЧЕСКОЕ ОСНАЩЕНИЕ И ПРОГРАММНОЕ ОБЕСПЕЧЕНИЕ </a:t>
            </a:r>
            <a:b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ЕДДС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 г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Новый Уренгой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8</a:t>
            </a:fld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83309755"/>
              </p:ext>
            </p:extLst>
          </p:nvPr>
        </p:nvGraphicFramePr>
        <p:xfrm>
          <a:off x="272481" y="908720"/>
          <a:ext cx="4680521" cy="1193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403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00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Средства связи и автоматизации управления, </a:t>
                      </a:r>
                      <a:b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 средства радиосвязи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09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радиостанция (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Motorola GM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-660 25 Вт),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09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радиостанций (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Motorola P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-040, 5 Вт)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09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АТС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Panasonic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KX-NS500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091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Укомплектованность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- 100 %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68395469"/>
              </p:ext>
            </p:extLst>
          </p:nvPr>
        </p:nvGraphicFramePr>
        <p:xfrm>
          <a:off x="5097016" y="908720"/>
          <a:ext cx="4680521" cy="1193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403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00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Оргтехника (компьютеры, принтеры, сканеры)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09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компьютеры, принтеры, сканеры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09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09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091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Укомплектованность - 100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26326474"/>
              </p:ext>
            </p:extLst>
          </p:nvPr>
        </p:nvGraphicFramePr>
        <p:xfrm>
          <a:off x="5097016" y="2246393"/>
          <a:ext cx="4680521" cy="1152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403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64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Система видеоконференцсвязи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9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видеотерминал </a:t>
                      </a:r>
                      <a:r>
                        <a:rPr lang="en-US" sz="1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Policom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39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39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3923">
                <a:tc gridSpan="3"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Укомплектованность - 100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63482664"/>
              </p:ext>
            </p:extLst>
          </p:nvPr>
        </p:nvGraphicFramePr>
        <p:xfrm>
          <a:off x="272480" y="2276871"/>
          <a:ext cx="4680521" cy="1152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403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64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Средства оповещения руководящего 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состава и населения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9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АТС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Panasonic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KX-NS500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39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АСО-8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392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3923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Укомплектованность – 100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51538166"/>
              </p:ext>
            </p:extLst>
          </p:nvPr>
        </p:nvGraphicFramePr>
        <p:xfrm>
          <a:off x="272480" y="3542537"/>
          <a:ext cx="4680521" cy="12825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403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82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Средства регистрации (записи) входящих 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 исходящих переговоров, а также 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определения номера звонящего абонента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39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система записи потока Е1 Фобос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39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АТС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Panasonic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KX-NS500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39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SP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Records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396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Укомплектованность - 100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42593955"/>
              </p:ext>
            </p:extLst>
          </p:nvPr>
        </p:nvGraphicFramePr>
        <p:xfrm>
          <a:off x="5097016" y="3542536"/>
          <a:ext cx="4680521" cy="707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403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171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Метеостанция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58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Метеотабло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</a:p>
                    <a:p>
                      <a:pPr algn="l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0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одель: Электроника 711-1T-2D-3T-4P-5W-3Rd-ER2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581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Укомплектованность - 0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16323775"/>
              </p:ext>
            </p:extLst>
          </p:nvPr>
        </p:nvGraphicFramePr>
        <p:xfrm>
          <a:off x="5097016" y="4250804"/>
          <a:ext cx="4680521" cy="568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403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171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Приемник ГЛОНАСС или ГЛОНАСС/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GPS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58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приемник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ГЛОНАСС/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GPS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581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Укомплектованность - 100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48246660"/>
              </p:ext>
            </p:extLst>
          </p:nvPr>
        </p:nvGraphicFramePr>
        <p:xfrm>
          <a:off x="272480" y="4948917"/>
          <a:ext cx="9505060" cy="183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920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4298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0511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80511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0511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80511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805115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1795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Абонент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Каналы связи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85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Прямой</a:t>
                      </a:r>
                      <a:r>
                        <a:rPr lang="ru-RU" sz="10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 канал связи</a:t>
                      </a:r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МГТС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ВЦСС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Транкинговая</a:t>
                      </a:r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/>
                      </a:r>
                      <a:b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</a:br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 связь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Спутниковая </a:t>
                      </a:r>
                      <a:b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</a:br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связь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Сотовая </a:t>
                      </a:r>
                      <a:b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</a:br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связь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Радиосвязь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Интернет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Интранет</a:t>
                      </a:r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 ЛВС МЧС России</a:t>
                      </a:r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95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ЦУКС ГУ МЧС России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851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ЕДДС соседних муниципальных образований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95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ДДС потенциально опасных объектов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851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Объекты с массовым пребыванием людей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62818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ОРГАНИЗАЦИЯ МЕЖВЕДОМСТВЕННОГО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ВЗАИМОДЕЙСТВИЯ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73969664"/>
              </p:ext>
            </p:extLst>
          </p:nvPr>
        </p:nvGraphicFramePr>
        <p:xfrm>
          <a:off x="272479" y="1052736"/>
          <a:ext cx="9361039" cy="4975550"/>
        </p:xfrm>
        <a:graphic>
          <a:graphicData uri="http://schemas.openxmlformats.org/drawingml/2006/table">
            <a:tbl>
              <a:tblPr/>
              <a:tblGrid>
                <a:gridCol w="3426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715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973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9725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575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115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8578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8578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2007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25808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87750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2926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ФОИВ и другие ведомства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Структурное подразделение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Орган повседневного управления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Конференцсвязь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нормативной базы взаимодействия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Состояние информационно-технического взаимодействия 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83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ВКС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аудио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Соглашения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Регламенты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Алгоритм (инструкции)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информационных систем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Доступ ЕДДС к информационным системам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0977">
                <a:tc gridSpan="11"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СОСТАВ ТЕРРИТОРИАЛЬНЫХ ПОДРАЗДЕЛЕНИЙ ФОИВ ВХОДЯЩИХ В РСЧС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17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1.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МЧС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just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 ПСО ФПС ГПС ГУ МЧС</a:t>
                      </a:r>
                    </a:p>
                    <a:p>
                      <a:pPr marL="72000" lvl="1" algn="just" fontAlgn="ctr"/>
                      <a:r>
                        <a:rPr lang="ru-RU" sz="11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 России по ЯНАО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отсутствуют</a:t>
                      </a:r>
                      <a:endParaRPr lang="ru-RU" sz="800" b="0" i="0" u="none" strike="noStrike" kern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08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2.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Минздрав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marR="0" lvl="1" indent="0" algn="just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ГБУЗ ЯНАО</a:t>
                      </a:r>
                      <a:r>
                        <a:rPr lang="ru-RU" sz="1100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</a:t>
                      </a:r>
                      <a:r>
                        <a:rPr lang="ru-RU" sz="11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НЦГБ</a:t>
                      </a:r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отсутствуют</a:t>
                      </a:r>
                      <a:endParaRPr lang="ru-RU" sz="800" b="0" i="0" u="none" strike="noStrike" kern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08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отсутствуют</a:t>
                      </a:r>
                      <a:endParaRPr lang="ru-RU" sz="800" b="0" i="0" u="none" strike="noStrike" kern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0813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1" indent="0" algn="just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ГБУЗ ЯНАО</a:t>
                      </a:r>
                      <a:r>
                        <a:rPr lang="ru-RU" sz="1100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</a:t>
                      </a:r>
                      <a:r>
                        <a:rPr lang="ru-RU" sz="11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НССМП</a:t>
                      </a:r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  <a:p>
                      <a:pPr algn="ctr" fontAlgn="ctr"/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отсутствуют</a:t>
                      </a:r>
                    </a:p>
                    <a:p>
                      <a:pPr algn="ctr" fontAlgn="ctr"/>
                      <a:endParaRPr lang="ru-RU" sz="800" b="0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77109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1" indent="0" algn="just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ГБУЗ</a:t>
                      </a:r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ЯНАО</a:t>
                      </a:r>
                      <a:r>
                        <a:rPr lang="ru-RU" sz="1100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«Новоуренгойский </a:t>
                      </a:r>
                      <a:r>
                        <a:rPr lang="ru-RU" sz="11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ПНД</a:t>
                      </a:r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  <a:p>
                      <a:pPr algn="ctr" fontAlgn="ctr"/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отсутствуют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08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3.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ОМВД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1" indent="0" algn="just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ОМВД ЯНАО в г. Новый Уренгой</a:t>
                      </a:r>
                    </a:p>
                    <a:p>
                      <a:pPr marL="72000" lvl="1" algn="just" fontAlgn="ctr"/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отсутствуют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45656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just" fontAlgn="ctr"/>
                      <a:r>
                        <a:rPr lang="ru-RU" sz="11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100" b="0" i="0" u="none" strike="noStrike" baseline="0" dirty="0" err="1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Ново-Уренгойский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100" b="0" i="0" u="none" strike="noStrike" baseline="0" dirty="0" err="1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ЛО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 МВД России на транспорте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отсутствуют</a:t>
                      </a:r>
                    </a:p>
                    <a:p>
                      <a:pPr algn="ctr" fontAlgn="ctr"/>
                      <a:endParaRPr lang="ru-RU" sz="800" b="0" i="0" u="none" strike="noStrike" kern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45656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just" fontAlgn="ctr"/>
                      <a:endParaRPr lang="ru-RU" sz="11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kern="12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80126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Итого </a:t>
                      </a:r>
                      <a:b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ФОИВ РСЧС </a:t>
                      </a:r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- 6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общее количество </a:t>
                      </a:r>
                      <a:r>
                        <a:rPr lang="ru-RU" sz="11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- </a:t>
                      </a:r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2245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Blue Segoe 4-3 template-template_April-17-2007">
  <a:themeElements>
    <a:clrScheme name="Другая 10">
      <a:dk1>
        <a:srgbClr val="171616"/>
      </a:dk1>
      <a:lt1>
        <a:sysClr val="window" lastClr="FFFFFF"/>
      </a:lt1>
      <a:dk2>
        <a:srgbClr val="03366C"/>
      </a:dk2>
      <a:lt2>
        <a:srgbClr val="E7E6E6"/>
      </a:lt2>
      <a:accent1>
        <a:srgbClr val="C2DFFD"/>
      </a:accent1>
      <a:accent2>
        <a:srgbClr val="F29054"/>
      </a:accent2>
      <a:accent3>
        <a:srgbClr val="A5A5A5"/>
      </a:accent3>
      <a:accent4>
        <a:srgbClr val="FFC000"/>
      </a:accent4>
      <a:accent5>
        <a:srgbClr val="C480D2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Blue Segoe 4-3 template-template_April-17-2007">
  <a:themeElements>
    <a:clrScheme name="Другая 10">
      <a:dk1>
        <a:srgbClr val="171616"/>
      </a:dk1>
      <a:lt1>
        <a:sysClr val="window" lastClr="FFFFFF"/>
      </a:lt1>
      <a:dk2>
        <a:srgbClr val="03366C"/>
      </a:dk2>
      <a:lt2>
        <a:srgbClr val="E7E6E6"/>
      </a:lt2>
      <a:accent1>
        <a:srgbClr val="C2DFFD"/>
      </a:accent1>
      <a:accent2>
        <a:srgbClr val="F29054"/>
      </a:accent2>
      <a:accent3>
        <a:srgbClr val="A5A5A5"/>
      </a:accent3>
      <a:accent4>
        <a:srgbClr val="FFC000"/>
      </a:accent4>
      <a:accent5>
        <a:srgbClr val="C480D2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22578</TotalTime>
  <Words>3814</Words>
  <Application>Microsoft Office PowerPoint</Application>
  <PresentationFormat>Лист A4 (210x297 мм)</PresentationFormat>
  <Paragraphs>1268</Paragraphs>
  <Slides>36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2_Blue Segoe 4-3 template-template_April-17-2007</vt:lpstr>
      <vt:lpstr>1_Blue Segoe 4-3 template-template_April-17-2007</vt:lpstr>
      <vt:lpstr>1_Тема Office</vt:lpstr>
      <vt:lpstr>Слайд 1</vt:lpstr>
      <vt:lpstr>НОРМАТИВНАЯ ПРАВОВАЯ БАЗА ФУНКЦИОНИРОВАНИЯ ЕДДС г. Новый Уренгой</vt:lpstr>
      <vt:lpstr>РУКОВОДСТВО МУНИЦИПАЛЬНОГО ОБРАЗОВАНИЯ И ЕДДС </vt:lpstr>
      <vt:lpstr>КРАТКАЯ  ХАРАКТЕРИСТИКА г. Новый Уренгой</vt:lpstr>
      <vt:lpstr>РАЗМЕЩЕНИЕ ЕДДС МО г. Новый Уренгой</vt:lpstr>
      <vt:lpstr>ОРГАНИЗАЦИОННО-ШТАТНАЯ СТРУКТУРА ЕДДС МО г. Новый Уренгой</vt:lpstr>
      <vt:lpstr>СОСТАВ ДЕЖУРНОЙ СМЕНЫ ЕДДС МО г. Новый Уренгой</vt:lpstr>
      <vt:lpstr>ТЕХНИЧЕСКОЕ ОСНАЩЕНИЕ И ПРОГРАММНОЕ ОБЕСПЕЧЕНИЕ  ЕДДС МО г. Новый Уренгой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ВНЕДРЕНИЕ И РАЗВИТИЕ АПК «БЕЗОПАСНЫЙ ГОРОД»  в г. Новый Уренгой</vt:lpstr>
      <vt:lpstr>ВНЕДРЕНИЕ И РАЗВИТИЕ АПК «БЕЗОПАСНЫЙ ГОРОД»  в г. Новый Уренгой</vt:lpstr>
      <vt:lpstr>ВНЕДРЕНИЕ И РАЗВИТИЕ АПК «БЕЗОПАСНЫЙ ГОРОД»  в г. Новый Уренгой</vt:lpstr>
      <vt:lpstr>ВНЕДРЕНИЕ И РАЗВИТИЕ АПК «БЕЗОПАСНЫЙ ГОРОД»  в г. Новый Уренгой</vt:lpstr>
      <vt:lpstr>ВНЕДРЕНИЕ И РАЗВИТИЕ АПК «БЕЗОПАСНЫЙ ГОРОД»  в г. Новый Уренгой</vt:lpstr>
      <vt:lpstr>ВНЕДРЕНИЕ И РАЗВИТИЕ АПК «БЕЗОПАСНЫЙ ГОРОД»  в г. Новый Уренгой</vt:lpstr>
      <vt:lpstr>ВНЕДРЕНИЕ И РАЗВИТИЕ АПК «БЕЗОПАСНЫЙ ГОРОД»  в г. Новый Уренгой</vt:lpstr>
      <vt:lpstr>ВНЕДРЕНИЕ И РАЗВИТИЕ АПК «БЕЗОПАСНЫЙ ГОРОД»  в г. Новый Уренгой</vt:lpstr>
      <vt:lpstr>ВНЕДРЕНИЕ И РАЗВИТИЕ АПК «БЕЗОПАСНЫЙ ГОРОД»  в г. Новый Уренгой</vt:lpstr>
      <vt:lpstr>ВНЕДРЕНИЕ И РАЗВИТИЕ АПК «БЕЗОПАСНЫЙ ГОРОД»  в г. Новый Уренгой</vt:lpstr>
      <vt:lpstr>СВЕДЕНИЯ ПО ОБЕСПЕЧЕНИЮ НАДЕЖНОСТИ ЭЛЕКТРОСНАБЖЕНИЯ ЕДДС г. Новый Уренгой</vt:lpstr>
      <vt:lpstr>Слайд 28</vt:lpstr>
      <vt:lpstr>Слайд 29</vt:lpstr>
      <vt:lpstr>Слайд 30</vt:lpstr>
      <vt:lpstr>ФИНАНСИРОВАНИЕ РАЗВИТИЯ ЕДДС г. Новый Уренгой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Данилюк А.Ф.</dc:creator>
  <cp:lastModifiedBy>Pushkarskiy.AI</cp:lastModifiedBy>
  <cp:revision>699</cp:revision>
  <dcterms:modified xsi:type="dcterms:W3CDTF">2020-12-18T09:23:59Z</dcterms:modified>
</cp:coreProperties>
</file>